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308" r:id="rId3"/>
    <p:sldId id="309" r:id="rId4"/>
    <p:sldId id="310" r:id="rId5"/>
    <p:sldId id="311" r:id="rId6"/>
    <p:sldId id="312" r:id="rId7"/>
    <p:sldId id="313" r:id="rId8"/>
    <p:sldId id="314" r:id="rId9"/>
    <p:sldId id="316" r:id="rId10"/>
    <p:sldId id="315" r:id="rId11"/>
    <p:sldId id="29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D729"/>
    <a:srgbClr val="E31D9C"/>
    <a:srgbClr val="646C71"/>
    <a:srgbClr val="20A2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64"/>
    <p:restoredTop sz="94694"/>
  </p:normalViewPr>
  <p:slideViewPr>
    <p:cSldViewPr snapToGrid="0" snapToObjects="1">
      <p:cViewPr varScale="1">
        <p:scale>
          <a:sx n="72" d="100"/>
          <a:sy n="72" d="100"/>
        </p:scale>
        <p:origin x="6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AEF761-E397-4191-836C-5D88CB1A8B1C}" type="datetimeFigureOut">
              <a:rPr lang="en-GB" smtClean="0"/>
              <a:t>16/09/2021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95BAB0-A3A1-489F-8CC4-892DAEF4ED24}" type="slidenum">
              <a:rPr lang="en-GB" smtClean="0"/>
              <a:t>‹#›</a:t>
            </a:fld>
            <a:endParaRPr lang="en-GB" dirty="0"/>
          </a:p>
        </p:txBody>
      </p:sp>
    </p:spTree>
    <p:extLst>
      <p:ext uri="{BB962C8B-B14F-4D97-AF65-F5344CB8AC3E}">
        <p14:creationId xmlns:p14="http://schemas.microsoft.com/office/powerpoint/2010/main" val="3475577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Size of the current problem</a:t>
            </a:r>
          </a:p>
          <a:p>
            <a:r>
              <a:rPr lang="en-US" dirty="0"/>
              <a:t>Criminals don’t really care who they target</a:t>
            </a:r>
          </a:p>
        </p:txBody>
      </p:sp>
      <p:sp>
        <p:nvSpPr>
          <p:cNvPr id="54276" name="Slide Number Placeholder 3"/>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884BADAB-B613-4CC6-939F-AA1D17632F91}" type="slidenum">
              <a:rPr lang="en-IE" altLang="en-US" sz="1200">
                <a:latin typeface="Calibri" pitchFamily="34" charset="0"/>
              </a:rPr>
              <a:pPr algn="r" eaLnBrk="1" hangingPunct="1"/>
              <a:t>2</a:t>
            </a:fld>
            <a:endParaRPr lang="en-IE" altLang="en-US" sz="1200">
              <a:latin typeface="Calibri" pitchFamily="34" charset="0"/>
            </a:endParaRPr>
          </a:p>
        </p:txBody>
      </p:sp>
      <p:sp>
        <p:nvSpPr>
          <p:cNvPr id="2" name="Header Placeholder 1"/>
          <p:cNvSpPr>
            <a:spLocks noGrp="1"/>
          </p:cNvSpPr>
          <p:nvPr>
            <p:ph type="hdr" sz="quarter"/>
          </p:nvPr>
        </p:nvSpPr>
        <p:spPr/>
        <p:txBody>
          <a:bodyPr/>
          <a:lstStyle/>
          <a:p>
            <a:pPr>
              <a:defRPr/>
            </a:pPr>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b="1" dirty="0"/>
              <a:t>Postal Scam Examples </a:t>
            </a:r>
          </a:p>
          <a:p>
            <a:pPr lvl="0">
              <a:spcBef>
                <a:spcPts val="300"/>
              </a:spcBef>
              <a:spcAft>
                <a:spcPts val="300"/>
              </a:spcAft>
              <a:buClr>
                <a:srgbClr val="002664"/>
              </a:buClr>
              <a:defRPr/>
            </a:pPr>
            <a:r>
              <a:rPr lang="en-GB" sz="1200" dirty="0">
                <a:latin typeface="Arial"/>
              </a:rPr>
              <a:t>Lottery/Prize draw, Inheritance Scam, Clairvoyant Scam, Catalogue Scam</a:t>
            </a:r>
          </a:p>
          <a:p>
            <a:pPr>
              <a:spcBef>
                <a:spcPts val="300"/>
              </a:spcBef>
              <a:spcAft>
                <a:spcPts val="300"/>
              </a:spcAft>
              <a:buClr>
                <a:srgbClr val="002664"/>
              </a:buClr>
              <a:defRPr/>
            </a:pPr>
            <a:r>
              <a:rPr lang="en-GB" b="1" dirty="0"/>
              <a:t>Telephone Scam Examples </a:t>
            </a:r>
          </a:p>
          <a:p>
            <a:pPr lvl="0">
              <a:spcBef>
                <a:spcPts val="300"/>
              </a:spcBef>
              <a:spcAft>
                <a:spcPts val="300"/>
              </a:spcAft>
              <a:buClr>
                <a:srgbClr val="002664"/>
              </a:buClr>
              <a:defRPr/>
            </a:pPr>
            <a:r>
              <a:rPr lang="en-GB" sz="1200" dirty="0">
                <a:latin typeface="Arial" panose="020B0604020202020204" pitchFamily="34" charset="0"/>
                <a:cs typeface="Arial" panose="020B0604020202020204" pitchFamily="34" charset="0"/>
              </a:rPr>
              <a:t>Phone calls, Unusual payments, SMS messages, Computer/Broadband fault, “Helpful caller”</a:t>
            </a:r>
          </a:p>
          <a:p>
            <a:pPr lvl="0">
              <a:spcBef>
                <a:spcPts val="300"/>
              </a:spcBef>
              <a:spcAft>
                <a:spcPts val="300"/>
              </a:spcAft>
              <a:buClr>
                <a:srgbClr val="002664"/>
              </a:buClr>
              <a:defRPr/>
            </a:pPr>
            <a:r>
              <a:rPr lang="en-GB" sz="1200" dirty="0">
                <a:latin typeface="Arial" panose="020B0604020202020204" pitchFamily="34" charset="0"/>
                <a:cs typeface="Arial" panose="020B0604020202020204" pitchFamily="34" charset="0"/>
              </a:rPr>
              <a:t>Opportunities, “Something wrong at the Bank</a:t>
            </a:r>
            <a:r>
              <a:rPr lang="en-GB" sz="1200" dirty="0">
                <a:solidFill>
                  <a:srgbClr val="002664"/>
                </a:solidFill>
                <a:latin typeface="Arial" panose="020B0604020202020204" pitchFamily="34" charset="0"/>
                <a:cs typeface="Arial" panose="020B0604020202020204" pitchFamily="34" charset="0"/>
              </a:rPr>
              <a:t>”</a:t>
            </a:r>
          </a:p>
          <a:p>
            <a:pPr>
              <a:spcBef>
                <a:spcPts val="300"/>
              </a:spcBef>
              <a:spcAft>
                <a:spcPts val="300"/>
              </a:spcAft>
              <a:buClr>
                <a:srgbClr val="002664"/>
              </a:buClr>
              <a:defRPr/>
            </a:pPr>
            <a:r>
              <a:rPr lang="en-GB" b="1" dirty="0"/>
              <a:t>Doorstep Scam Examples </a:t>
            </a:r>
          </a:p>
          <a:p>
            <a:pPr>
              <a:spcBef>
                <a:spcPts val="300"/>
              </a:spcBef>
              <a:spcAft>
                <a:spcPts val="300"/>
              </a:spcAft>
              <a:buClr>
                <a:srgbClr val="002664"/>
              </a:buClr>
              <a:buSzPct val="100000"/>
              <a:defRPr/>
            </a:pPr>
            <a:r>
              <a:rPr lang="en-GB" sz="1200" dirty="0">
                <a:latin typeface="Arial"/>
              </a:rPr>
              <a:t>Rogue Traders, Distraction burglary, Unnecessary/poor work</a:t>
            </a:r>
          </a:p>
          <a:p>
            <a:pPr lvl="0">
              <a:spcBef>
                <a:spcPts val="300"/>
              </a:spcBef>
              <a:spcAft>
                <a:spcPts val="300"/>
              </a:spcAft>
              <a:buClr>
                <a:srgbClr val="002664"/>
              </a:buClr>
              <a:buSzPct val="100000"/>
              <a:defRPr/>
            </a:pPr>
            <a:r>
              <a:rPr lang="en-GB" sz="1200" dirty="0">
                <a:latin typeface="Arial"/>
              </a:rPr>
              <a:t>Fearful, Pressure, Cash withdrawals, Sometimes money up front, Works extended/follow up visit more costs</a:t>
            </a:r>
          </a:p>
          <a:p>
            <a:pPr>
              <a:spcBef>
                <a:spcPts val="300"/>
              </a:spcBef>
              <a:spcAft>
                <a:spcPts val="300"/>
              </a:spcAft>
              <a:buClr>
                <a:srgbClr val="002664"/>
              </a:buClr>
              <a:defRPr/>
            </a:pPr>
            <a:r>
              <a:rPr lang="en-GB" b="1" dirty="0"/>
              <a:t>Online Scam Examples </a:t>
            </a:r>
          </a:p>
          <a:p>
            <a:pPr lvl="0">
              <a:spcBef>
                <a:spcPts val="300"/>
              </a:spcBef>
              <a:spcAft>
                <a:spcPts val="300"/>
              </a:spcAft>
              <a:buClr>
                <a:srgbClr val="002664"/>
              </a:buClr>
              <a:buSzPct val="100000"/>
              <a:defRPr/>
            </a:pPr>
            <a:r>
              <a:rPr lang="en-GB" sz="1200" dirty="0">
                <a:latin typeface="Arial"/>
              </a:rPr>
              <a:t>Suspicious emails, Final demands, Refunds, Online relationship, Helping a friend out, Payments, Impersonating Officials (</a:t>
            </a:r>
            <a:r>
              <a:rPr lang="en-GB" sz="1200" dirty="0" err="1">
                <a:latin typeface="Arial"/>
              </a:rPr>
              <a:t>e.g</a:t>
            </a:r>
            <a:r>
              <a:rPr lang="en-GB" sz="1200" dirty="0">
                <a:latin typeface="Arial"/>
              </a:rPr>
              <a:t> Guards)</a:t>
            </a:r>
          </a:p>
          <a:p>
            <a:pPr lvl="0">
              <a:spcBef>
                <a:spcPts val="300"/>
              </a:spcBef>
              <a:spcAft>
                <a:spcPts val="300"/>
              </a:spcAft>
              <a:buClr>
                <a:srgbClr val="002664"/>
              </a:buClr>
              <a:buSzPct val="100000"/>
              <a:defRPr/>
            </a:pPr>
            <a:r>
              <a:rPr lang="en-GB" sz="1200" dirty="0">
                <a:latin typeface="Arial"/>
              </a:rPr>
              <a:t>Can be very targeted (Phishing) and in line with current news/affairs</a:t>
            </a:r>
            <a:endParaRPr lang="en-IE" altLang="en-US" dirty="0"/>
          </a:p>
        </p:txBody>
      </p:sp>
      <p:sp>
        <p:nvSpPr>
          <p:cNvPr id="54276" name="Slide Number Placeholder 3"/>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884BADAB-B613-4CC6-939F-AA1D17632F91}" type="slidenum">
              <a:rPr lang="en-IE" altLang="en-US" sz="1200">
                <a:latin typeface="Calibri" pitchFamily="34" charset="0"/>
              </a:rPr>
              <a:pPr algn="r" eaLnBrk="1" hangingPunct="1"/>
              <a:t>3</a:t>
            </a:fld>
            <a:endParaRPr lang="en-IE" altLang="en-US" sz="1200">
              <a:latin typeface="Calibri" pitchFamily="34" charset="0"/>
            </a:endParaRPr>
          </a:p>
        </p:txBody>
      </p:sp>
      <p:sp>
        <p:nvSpPr>
          <p:cNvPr id="2" name="Header Placeholder 1"/>
          <p:cNvSpPr>
            <a:spLocks noGrp="1"/>
          </p:cNvSpPr>
          <p:nvPr>
            <p:ph type="hdr" sz="quarter"/>
          </p:nvPr>
        </p:nvSpPr>
        <p:spPr/>
        <p:txBody>
          <a:bodyPr/>
          <a:lstStyle/>
          <a:p>
            <a:pPr>
              <a:defRPr/>
            </a:pPr>
            <a:endParaRPr lang="en-IE"/>
          </a:p>
        </p:txBody>
      </p:sp>
    </p:spTree>
    <p:extLst>
      <p:ext uri="{BB962C8B-B14F-4D97-AF65-F5344CB8AC3E}">
        <p14:creationId xmlns:p14="http://schemas.microsoft.com/office/powerpoint/2010/main" val="2263961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Victim may have had previous email or pone call</a:t>
            </a:r>
          </a:p>
          <a:p>
            <a:r>
              <a:rPr lang="en-US" dirty="0"/>
              <a:t>Is there a reason for this – yes scams seldom happen in isolation</a:t>
            </a:r>
            <a:endParaRPr lang="en-IE" altLang="en-US" dirty="0"/>
          </a:p>
        </p:txBody>
      </p:sp>
      <p:sp>
        <p:nvSpPr>
          <p:cNvPr id="54276" name="Slide Number Placeholder 3"/>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884BADAB-B613-4CC6-939F-AA1D17632F91}" type="slidenum">
              <a:rPr lang="en-IE" altLang="en-US" sz="1200">
                <a:latin typeface="Calibri" pitchFamily="34" charset="0"/>
              </a:rPr>
              <a:pPr algn="r" eaLnBrk="1" hangingPunct="1"/>
              <a:t>4</a:t>
            </a:fld>
            <a:endParaRPr lang="en-IE" altLang="en-US" sz="1200">
              <a:latin typeface="Calibri" pitchFamily="34" charset="0"/>
            </a:endParaRPr>
          </a:p>
        </p:txBody>
      </p:sp>
      <p:sp>
        <p:nvSpPr>
          <p:cNvPr id="2" name="Header Placeholder 1"/>
          <p:cNvSpPr>
            <a:spLocks noGrp="1"/>
          </p:cNvSpPr>
          <p:nvPr>
            <p:ph type="hdr" sz="quarter"/>
          </p:nvPr>
        </p:nvSpPr>
        <p:spPr/>
        <p:txBody>
          <a:bodyPr/>
          <a:lstStyle/>
          <a:p>
            <a:pPr>
              <a:defRPr/>
            </a:pPr>
            <a:endParaRPr lang="en-IE"/>
          </a:p>
        </p:txBody>
      </p:sp>
    </p:spTree>
    <p:extLst>
      <p:ext uri="{BB962C8B-B14F-4D97-AF65-F5344CB8AC3E}">
        <p14:creationId xmlns:p14="http://schemas.microsoft.com/office/powerpoint/2010/main" val="1887105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Denise – Becoming increasingly difficult for customers </a:t>
            </a:r>
          </a:p>
          <a:p>
            <a:r>
              <a:rPr lang="en-US" dirty="0"/>
              <a:t>Joe – Simple grooming techniques</a:t>
            </a:r>
          </a:p>
        </p:txBody>
      </p:sp>
      <p:sp>
        <p:nvSpPr>
          <p:cNvPr id="54276" name="Slide Number Placeholder 3"/>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884BADAB-B613-4CC6-939F-AA1D17632F91}" type="slidenum">
              <a:rPr lang="en-IE" altLang="en-US" sz="1200">
                <a:latin typeface="Calibri" pitchFamily="34" charset="0"/>
              </a:rPr>
              <a:pPr algn="r" eaLnBrk="1" hangingPunct="1"/>
              <a:t>5</a:t>
            </a:fld>
            <a:endParaRPr lang="en-IE" altLang="en-US" sz="1200">
              <a:latin typeface="Calibri" pitchFamily="34" charset="0"/>
            </a:endParaRPr>
          </a:p>
        </p:txBody>
      </p:sp>
      <p:sp>
        <p:nvSpPr>
          <p:cNvPr id="2" name="Header Placeholder 1"/>
          <p:cNvSpPr>
            <a:spLocks noGrp="1"/>
          </p:cNvSpPr>
          <p:nvPr>
            <p:ph type="hdr" sz="quarter"/>
          </p:nvPr>
        </p:nvSpPr>
        <p:spPr/>
        <p:txBody>
          <a:bodyPr/>
          <a:lstStyle/>
          <a:p>
            <a:pPr>
              <a:defRPr/>
            </a:pPr>
            <a:endParaRPr lang="en-IE"/>
          </a:p>
        </p:txBody>
      </p:sp>
    </p:spTree>
    <p:extLst>
      <p:ext uri="{BB962C8B-B14F-4D97-AF65-F5344CB8AC3E}">
        <p14:creationId xmlns:p14="http://schemas.microsoft.com/office/powerpoint/2010/main" val="2072550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b="1" dirty="0"/>
              <a:t>Identity Theft</a:t>
            </a:r>
          </a:p>
          <a:p>
            <a:pPr marL="182563" lvl="0" indent="-182563">
              <a:spcBef>
                <a:spcPts val="300"/>
              </a:spcBef>
              <a:spcAft>
                <a:spcPts val="200"/>
              </a:spcAft>
              <a:buClr>
                <a:srgbClr val="002664"/>
              </a:buClr>
              <a:buFont typeface="Arial" charset="0"/>
              <a:buChar char="•"/>
              <a:defRPr/>
            </a:pPr>
            <a:r>
              <a:rPr lang="en-GB" sz="1200" dirty="0">
                <a:latin typeface="Arial"/>
              </a:rPr>
              <a:t>Fraudsters collect their victims personal information from social media, hacking, stealing mail and from personal information you unknowingly provide</a:t>
            </a:r>
          </a:p>
          <a:p>
            <a:pPr marL="182563" lvl="0" indent="-182563">
              <a:spcBef>
                <a:spcPts val="300"/>
              </a:spcBef>
              <a:spcAft>
                <a:spcPts val="200"/>
              </a:spcAft>
              <a:buClr>
                <a:srgbClr val="002664"/>
              </a:buClr>
              <a:buFont typeface="Arial" charset="0"/>
              <a:buChar char="•"/>
              <a:defRPr/>
            </a:pPr>
            <a:r>
              <a:rPr lang="en-GB" sz="1200" dirty="0">
                <a:latin typeface="Arial"/>
              </a:rPr>
              <a:t>This information is used to apply for loans etc in the victims name</a:t>
            </a:r>
          </a:p>
          <a:p>
            <a:pPr marL="182563" lvl="0" indent="-182563">
              <a:spcBef>
                <a:spcPts val="300"/>
              </a:spcBef>
              <a:spcAft>
                <a:spcPts val="200"/>
              </a:spcAft>
              <a:buClr>
                <a:srgbClr val="002664"/>
              </a:buClr>
              <a:buFont typeface="Arial" charset="0"/>
              <a:buChar char="•"/>
              <a:defRPr/>
            </a:pPr>
            <a:r>
              <a:rPr lang="en-GB" sz="1200" dirty="0">
                <a:latin typeface="Arial"/>
              </a:rPr>
              <a:t>You may not realise anything has happened until an unexpected bill arrives</a:t>
            </a:r>
          </a:p>
          <a:p>
            <a:pPr marL="182563" lvl="0" indent="-182563">
              <a:spcBef>
                <a:spcPts val="300"/>
              </a:spcBef>
              <a:spcAft>
                <a:spcPts val="200"/>
              </a:spcAft>
              <a:buClr>
                <a:srgbClr val="002664"/>
              </a:buClr>
              <a:buFont typeface="Arial" charset="0"/>
              <a:buChar char="•"/>
              <a:defRPr/>
            </a:pPr>
            <a:r>
              <a:rPr lang="en-GB" sz="1200" dirty="0">
                <a:latin typeface="Arial"/>
              </a:rPr>
              <a:t>Check your privacy settings &amp; protect your information</a:t>
            </a:r>
          </a:p>
          <a:p>
            <a:r>
              <a:rPr lang="en-GB" b="1" dirty="0"/>
              <a:t>Money Mules</a:t>
            </a:r>
          </a:p>
          <a:p>
            <a:pPr marL="182563" lvl="0" indent="-182563">
              <a:spcBef>
                <a:spcPts val="300"/>
              </a:spcBef>
              <a:spcAft>
                <a:spcPts val="200"/>
              </a:spcAft>
              <a:buClr>
                <a:srgbClr val="002664"/>
              </a:buClr>
              <a:buFont typeface="Arial" charset="0"/>
              <a:buChar char="•"/>
              <a:defRPr/>
            </a:pPr>
            <a:r>
              <a:rPr lang="en-GB" sz="1200" dirty="0">
                <a:latin typeface="Arial"/>
              </a:rPr>
              <a:t>A “Money Mule” is where someone's bank account is used to launder the proceeds of crime</a:t>
            </a:r>
          </a:p>
          <a:p>
            <a:pPr marL="182563" lvl="0" indent="-182563">
              <a:spcBef>
                <a:spcPts val="300"/>
              </a:spcBef>
              <a:spcAft>
                <a:spcPts val="200"/>
              </a:spcAft>
              <a:buClr>
                <a:srgbClr val="002664"/>
              </a:buClr>
              <a:buFont typeface="Arial" charset="0"/>
              <a:buChar char="•"/>
              <a:defRPr/>
            </a:pPr>
            <a:r>
              <a:rPr lang="en-GB" sz="1200" dirty="0">
                <a:latin typeface="Arial"/>
              </a:rPr>
              <a:t>The criminal gangs behind these frauds are highly organised, persistent and determined</a:t>
            </a:r>
          </a:p>
          <a:p>
            <a:pPr marL="182563" lvl="0" indent="-182563">
              <a:spcBef>
                <a:spcPts val="300"/>
              </a:spcBef>
              <a:spcAft>
                <a:spcPts val="200"/>
              </a:spcAft>
              <a:buClr>
                <a:srgbClr val="002664"/>
              </a:buClr>
              <a:buFont typeface="Arial" charset="0"/>
              <a:buChar char="•"/>
              <a:defRPr/>
            </a:pPr>
            <a:r>
              <a:rPr lang="en-GB" sz="1200" dirty="0">
                <a:latin typeface="Arial"/>
              </a:rPr>
              <a:t>Social Media is often used to recruit young Money Mules with a payment made to allow their bank account to be used</a:t>
            </a:r>
          </a:p>
          <a:p>
            <a:pPr marL="182563" lvl="0" indent="-182563">
              <a:spcBef>
                <a:spcPts val="300"/>
              </a:spcBef>
              <a:spcAft>
                <a:spcPts val="200"/>
              </a:spcAft>
              <a:buClr>
                <a:srgbClr val="002664"/>
              </a:buClr>
              <a:buFont typeface="Arial" charset="0"/>
              <a:buChar char="•"/>
              <a:defRPr/>
            </a:pPr>
            <a:r>
              <a:rPr lang="en-GB" sz="1200" dirty="0">
                <a:latin typeface="Arial"/>
              </a:rPr>
              <a:t>It’s a crime</a:t>
            </a:r>
            <a:endParaRPr lang="en-GB" dirty="0"/>
          </a:p>
          <a:p>
            <a:pPr marL="182563" lvl="0" indent="-182563">
              <a:spcBef>
                <a:spcPts val="300"/>
              </a:spcBef>
              <a:spcAft>
                <a:spcPts val="200"/>
              </a:spcAft>
              <a:buClr>
                <a:srgbClr val="002664"/>
              </a:buClr>
              <a:buSzPct val="100000"/>
              <a:buFont typeface="Arial" charset="0"/>
              <a:buChar char="•"/>
              <a:defRPr/>
            </a:pPr>
            <a:r>
              <a:rPr lang="en-GB" b="1" dirty="0"/>
              <a:t>Fake Job Adverts </a:t>
            </a:r>
          </a:p>
          <a:p>
            <a:pPr marL="182563" lvl="0" indent="-182563">
              <a:spcBef>
                <a:spcPts val="300"/>
              </a:spcBef>
              <a:spcAft>
                <a:spcPts val="200"/>
              </a:spcAft>
              <a:buClr>
                <a:srgbClr val="002664"/>
              </a:buClr>
              <a:buSzPct val="100000"/>
              <a:buFont typeface="Arial" charset="0"/>
              <a:buChar char="•"/>
              <a:defRPr/>
            </a:pPr>
            <a:r>
              <a:rPr lang="en-GB" sz="1200" dirty="0">
                <a:latin typeface="Arial"/>
              </a:rPr>
              <a:t>Jobs which offer good money for very little work </a:t>
            </a:r>
          </a:p>
          <a:p>
            <a:pPr marL="182563" lvl="0" indent="-182563">
              <a:spcBef>
                <a:spcPts val="300"/>
              </a:spcBef>
              <a:spcAft>
                <a:spcPts val="200"/>
              </a:spcAft>
              <a:buClr>
                <a:srgbClr val="002664"/>
              </a:buClr>
              <a:buSzPct val="100000"/>
              <a:buFont typeface="Arial" charset="0"/>
              <a:buChar char="•"/>
              <a:defRPr/>
            </a:pPr>
            <a:r>
              <a:rPr lang="en-GB" sz="1200" dirty="0">
                <a:latin typeface="Arial"/>
              </a:rPr>
              <a:t>Often the job adverts are posted online or on social media</a:t>
            </a:r>
          </a:p>
          <a:p>
            <a:pPr marL="182563" lvl="0" indent="-182563">
              <a:spcBef>
                <a:spcPts val="300"/>
              </a:spcBef>
              <a:spcAft>
                <a:spcPts val="200"/>
              </a:spcAft>
              <a:buClr>
                <a:srgbClr val="002664"/>
              </a:buClr>
              <a:buSzPct val="100000"/>
              <a:buFont typeface="Arial" charset="0"/>
              <a:buChar char="•"/>
              <a:defRPr/>
            </a:pPr>
            <a:r>
              <a:rPr lang="en-GB" sz="1200" dirty="0">
                <a:latin typeface="Arial"/>
              </a:rPr>
              <a:t>Can ask you for fees upfront for training/other expenses</a:t>
            </a:r>
          </a:p>
          <a:p>
            <a:pPr marL="182563" lvl="0" indent="-182563">
              <a:spcBef>
                <a:spcPts val="300"/>
              </a:spcBef>
              <a:spcAft>
                <a:spcPts val="200"/>
              </a:spcAft>
              <a:buClr>
                <a:srgbClr val="002664"/>
              </a:buClr>
              <a:buSzPct val="100000"/>
              <a:buFont typeface="Arial" charset="0"/>
              <a:buChar char="•"/>
              <a:defRPr/>
            </a:pPr>
            <a:r>
              <a:rPr lang="en-GB" sz="1200" dirty="0">
                <a:latin typeface="Arial"/>
              </a:rPr>
              <a:t>Over pay you and then ask you to return the overpayment and the original payment “bounces” leaving you out of pocked</a:t>
            </a:r>
            <a:endParaRPr lang="en-IE" altLang="en-US" dirty="0"/>
          </a:p>
        </p:txBody>
      </p:sp>
      <p:sp>
        <p:nvSpPr>
          <p:cNvPr id="54276" name="Slide Number Placeholder 3"/>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884BADAB-B613-4CC6-939F-AA1D17632F91}" type="slidenum">
              <a:rPr lang="en-IE" altLang="en-US" sz="1200">
                <a:latin typeface="Calibri" pitchFamily="34" charset="0"/>
              </a:rPr>
              <a:pPr algn="r" eaLnBrk="1" hangingPunct="1"/>
              <a:t>6</a:t>
            </a:fld>
            <a:endParaRPr lang="en-IE" altLang="en-US" sz="1200">
              <a:latin typeface="Calibri" pitchFamily="34" charset="0"/>
            </a:endParaRPr>
          </a:p>
        </p:txBody>
      </p:sp>
      <p:sp>
        <p:nvSpPr>
          <p:cNvPr id="2" name="Header Placeholder 1"/>
          <p:cNvSpPr>
            <a:spLocks noGrp="1"/>
          </p:cNvSpPr>
          <p:nvPr>
            <p:ph type="hdr" sz="quarter"/>
          </p:nvPr>
        </p:nvSpPr>
        <p:spPr/>
        <p:txBody>
          <a:bodyPr/>
          <a:lstStyle/>
          <a:p>
            <a:pPr>
              <a:defRPr/>
            </a:pPr>
            <a:endParaRPr lang="en-IE"/>
          </a:p>
        </p:txBody>
      </p:sp>
    </p:spTree>
    <p:extLst>
      <p:ext uri="{BB962C8B-B14F-4D97-AF65-F5344CB8AC3E}">
        <p14:creationId xmlns:p14="http://schemas.microsoft.com/office/powerpoint/2010/main" val="2156777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We have some live examples – personal information &amp; bank details</a:t>
            </a:r>
          </a:p>
        </p:txBody>
      </p:sp>
      <p:sp>
        <p:nvSpPr>
          <p:cNvPr id="54276" name="Slide Number Placeholder 3"/>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884BADAB-B613-4CC6-939F-AA1D17632F91}" type="slidenum">
              <a:rPr lang="en-IE" altLang="en-US" sz="1200">
                <a:latin typeface="Calibri" pitchFamily="34" charset="0"/>
              </a:rPr>
              <a:pPr algn="r" eaLnBrk="1" hangingPunct="1"/>
              <a:t>7</a:t>
            </a:fld>
            <a:endParaRPr lang="en-IE" altLang="en-US" sz="1200">
              <a:latin typeface="Calibri" pitchFamily="34" charset="0"/>
            </a:endParaRPr>
          </a:p>
        </p:txBody>
      </p:sp>
      <p:sp>
        <p:nvSpPr>
          <p:cNvPr id="2" name="Header Placeholder 1"/>
          <p:cNvSpPr>
            <a:spLocks noGrp="1"/>
          </p:cNvSpPr>
          <p:nvPr>
            <p:ph type="hdr" sz="quarter"/>
          </p:nvPr>
        </p:nvSpPr>
        <p:spPr/>
        <p:txBody>
          <a:bodyPr/>
          <a:lstStyle/>
          <a:p>
            <a:pPr>
              <a:defRPr/>
            </a:pPr>
            <a:endParaRPr lang="en-IE"/>
          </a:p>
        </p:txBody>
      </p:sp>
    </p:spTree>
    <p:extLst>
      <p:ext uri="{BB962C8B-B14F-4D97-AF65-F5344CB8AC3E}">
        <p14:creationId xmlns:p14="http://schemas.microsoft.com/office/powerpoint/2010/main" val="3094497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Joe – what would you say to people in order to protect themselves from this type of scam</a:t>
            </a:r>
          </a:p>
        </p:txBody>
      </p:sp>
      <p:sp>
        <p:nvSpPr>
          <p:cNvPr id="54276" name="Slide Number Placeholder 3"/>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884BADAB-B613-4CC6-939F-AA1D17632F91}" type="slidenum">
              <a:rPr lang="en-IE" altLang="en-US" sz="1200">
                <a:latin typeface="Calibri" pitchFamily="34" charset="0"/>
              </a:rPr>
              <a:pPr algn="r" eaLnBrk="1" hangingPunct="1"/>
              <a:t>8</a:t>
            </a:fld>
            <a:endParaRPr lang="en-IE" altLang="en-US" sz="1200">
              <a:latin typeface="Calibri" pitchFamily="34" charset="0"/>
            </a:endParaRPr>
          </a:p>
        </p:txBody>
      </p:sp>
      <p:sp>
        <p:nvSpPr>
          <p:cNvPr id="2" name="Header Placeholder 1"/>
          <p:cNvSpPr>
            <a:spLocks noGrp="1"/>
          </p:cNvSpPr>
          <p:nvPr>
            <p:ph type="hdr" sz="quarter"/>
          </p:nvPr>
        </p:nvSpPr>
        <p:spPr/>
        <p:txBody>
          <a:bodyPr/>
          <a:lstStyle/>
          <a:p>
            <a:pPr>
              <a:defRPr/>
            </a:pPr>
            <a:endParaRPr lang="en-IE"/>
          </a:p>
        </p:txBody>
      </p:sp>
    </p:spTree>
    <p:extLst>
      <p:ext uri="{BB962C8B-B14F-4D97-AF65-F5344CB8AC3E}">
        <p14:creationId xmlns:p14="http://schemas.microsoft.com/office/powerpoint/2010/main" val="1755094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Joe – Before we open to questions, Denise do you want to just share your top tips</a:t>
            </a:r>
          </a:p>
        </p:txBody>
      </p:sp>
      <p:sp>
        <p:nvSpPr>
          <p:cNvPr id="54276" name="Slide Number Placeholder 3"/>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884BADAB-B613-4CC6-939F-AA1D17632F91}" type="slidenum">
              <a:rPr lang="en-IE" altLang="en-US" sz="1200">
                <a:latin typeface="Calibri" pitchFamily="34" charset="0"/>
              </a:rPr>
              <a:pPr algn="r" eaLnBrk="1" hangingPunct="1"/>
              <a:t>9</a:t>
            </a:fld>
            <a:endParaRPr lang="en-IE" altLang="en-US" sz="1200">
              <a:latin typeface="Calibri" pitchFamily="34" charset="0"/>
            </a:endParaRPr>
          </a:p>
        </p:txBody>
      </p:sp>
      <p:sp>
        <p:nvSpPr>
          <p:cNvPr id="2" name="Header Placeholder 1"/>
          <p:cNvSpPr>
            <a:spLocks noGrp="1"/>
          </p:cNvSpPr>
          <p:nvPr>
            <p:ph type="hdr" sz="quarter"/>
          </p:nvPr>
        </p:nvSpPr>
        <p:spPr/>
        <p:txBody>
          <a:bodyPr/>
          <a:lstStyle/>
          <a:p>
            <a:pPr>
              <a:defRPr/>
            </a:pPr>
            <a:endParaRPr lang="en-IE"/>
          </a:p>
        </p:txBody>
      </p:sp>
    </p:spTree>
    <p:extLst>
      <p:ext uri="{BB962C8B-B14F-4D97-AF65-F5344CB8AC3E}">
        <p14:creationId xmlns:p14="http://schemas.microsoft.com/office/powerpoint/2010/main" val="1718739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Joe – If you want to read up on more ways people can protect themselves.</a:t>
            </a:r>
          </a:p>
        </p:txBody>
      </p:sp>
      <p:sp>
        <p:nvSpPr>
          <p:cNvPr id="54276" name="Slide Number Placeholder 3"/>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884BADAB-B613-4CC6-939F-AA1D17632F91}" type="slidenum">
              <a:rPr lang="en-IE" altLang="en-US" sz="1200">
                <a:latin typeface="Calibri" pitchFamily="34" charset="0"/>
              </a:rPr>
              <a:pPr algn="r" eaLnBrk="1" hangingPunct="1"/>
              <a:t>10</a:t>
            </a:fld>
            <a:endParaRPr lang="en-IE" altLang="en-US" sz="1200">
              <a:latin typeface="Calibri" pitchFamily="34" charset="0"/>
            </a:endParaRPr>
          </a:p>
        </p:txBody>
      </p:sp>
      <p:sp>
        <p:nvSpPr>
          <p:cNvPr id="2" name="Header Placeholder 1"/>
          <p:cNvSpPr>
            <a:spLocks noGrp="1"/>
          </p:cNvSpPr>
          <p:nvPr>
            <p:ph type="hdr" sz="quarter"/>
          </p:nvPr>
        </p:nvSpPr>
        <p:spPr/>
        <p:txBody>
          <a:bodyPr/>
          <a:lstStyle/>
          <a:p>
            <a:pPr>
              <a:defRPr/>
            </a:pPr>
            <a:endParaRPr lang="en-IE"/>
          </a:p>
        </p:txBody>
      </p:sp>
    </p:spTree>
    <p:extLst>
      <p:ext uri="{BB962C8B-B14F-4D97-AF65-F5344CB8AC3E}">
        <p14:creationId xmlns:p14="http://schemas.microsoft.com/office/powerpoint/2010/main" val="3769222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EEB4F-3701-A94F-8DD9-87F426EA4BB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03C3100-B6E4-5B4E-B047-0ECF685103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96B3C0D-3E53-1C40-BD62-81E45BBB30E2}"/>
              </a:ext>
            </a:extLst>
          </p:cNvPr>
          <p:cNvSpPr>
            <a:spLocks noGrp="1"/>
          </p:cNvSpPr>
          <p:nvPr>
            <p:ph type="dt" sz="half" idx="10"/>
          </p:nvPr>
        </p:nvSpPr>
        <p:spPr/>
        <p:txBody>
          <a:bodyPr/>
          <a:lstStyle/>
          <a:p>
            <a:fld id="{61983CFD-4579-45D3-92B2-64C2A4704FD3}" type="datetime1">
              <a:rPr lang="en-US" smtClean="0"/>
              <a:t>9/16/2021</a:t>
            </a:fld>
            <a:endParaRPr lang="en-US" dirty="0"/>
          </a:p>
        </p:txBody>
      </p:sp>
      <p:sp>
        <p:nvSpPr>
          <p:cNvPr id="5" name="Footer Placeholder 4">
            <a:extLst>
              <a:ext uri="{FF2B5EF4-FFF2-40B4-BE49-F238E27FC236}">
                <a16:creationId xmlns:a16="http://schemas.microsoft.com/office/drawing/2014/main" id="{1FEBA2FC-1F06-C54D-9B0E-ECF3D0ACE972}"/>
              </a:ext>
            </a:extLst>
          </p:cNvPr>
          <p:cNvSpPr>
            <a:spLocks noGrp="1"/>
          </p:cNvSpPr>
          <p:nvPr>
            <p:ph type="ftr" sz="quarter" idx="11"/>
          </p:nvPr>
        </p:nvSpPr>
        <p:spPr/>
        <p:txBody>
          <a:bodyPr/>
          <a:lstStyle/>
          <a:p>
            <a:r>
              <a:rPr lang="en-US" dirty="0"/>
              <a:t>Please Add Information Classification</a:t>
            </a:r>
          </a:p>
        </p:txBody>
      </p:sp>
      <p:sp>
        <p:nvSpPr>
          <p:cNvPr id="6" name="Slide Number Placeholder 5">
            <a:extLst>
              <a:ext uri="{FF2B5EF4-FFF2-40B4-BE49-F238E27FC236}">
                <a16:creationId xmlns:a16="http://schemas.microsoft.com/office/drawing/2014/main" id="{97505FCA-8E7A-504C-B6D1-197A61B1830A}"/>
              </a:ext>
            </a:extLst>
          </p:cNvPr>
          <p:cNvSpPr>
            <a:spLocks noGrp="1"/>
          </p:cNvSpPr>
          <p:nvPr>
            <p:ph type="sldNum" sz="quarter" idx="12"/>
          </p:nvPr>
        </p:nvSpPr>
        <p:spPr/>
        <p:txBody>
          <a:bodyPr/>
          <a:lstStyle/>
          <a:p>
            <a:fld id="{194055F2-B0CC-1646-994C-738544409924}" type="slidenum">
              <a:rPr lang="en-US" smtClean="0"/>
              <a:t>‹#›</a:t>
            </a:fld>
            <a:endParaRPr lang="en-US" dirty="0"/>
          </a:p>
        </p:txBody>
      </p:sp>
    </p:spTree>
    <p:extLst>
      <p:ext uri="{BB962C8B-B14F-4D97-AF65-F5344CB8AC3E}">
        <p14:creationId xmlns:p14="http://schemas.microsoft.com/office/powerpoint/2010/main" val="1878482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84469-830F-8F45-AFF5-961B0B57476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B0EF5CD-D6F2-BD4A-9386-4DB47003577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2C742A2-A960-044F-A5D3-0C1649C107F8}"/>
              </a:ext>
            </a:extLst>
          </p:cNvPr>
          <p:cNvSpPr>
            <a:spLocks noGrp="1"/>
          </p:cNvSpPr>
          <p:nvPr>
            <p:ph type="dt" sz="half" idx="10"/>
          </p:nvPr>
        </p:nvSpPr>
        <p:spPr/>
        <p:txBody>
          <a:bodyPr/>
          <a:lstStyle/>
          <a:p>
            <a:fld id="{8AA299C1-D6C4-4B57-9BD1-B639838F9805}" type="datetime1">
              <a:rPr lang="en-US" smtClean="0"/>
              <a:t>9/16/2021</a:t>
            </a:fld>
            <a:endParaRPr lang="en-US" dirty="0"/>
          </a:p>
        </p:txBody>
      </p:sp>
      <p:sp>
        <p:nvSpPr>
          <p:cNvPr id="5" name="Footer Placeholder 4">
            <a:extLst>
              <a:ext uri="{FF2B5EF4-FFF2-40B4-BE49-F238E27FC236}">
                <a16:creationId xmlns:a16="http://schemas.microsoft.com/office/drawing/2014/main" id="{FF322E8B-ED4B-9848-B089-63577111780E}"/>
              </a:ext>
            </a:extLst>
          </p:cNvPr>
          <p:cNvSpPr>
            <a:spLocks noGrp="1"/>
          </p:cNvSpPr>
          <p:nvPr>
            <p:ph type="ftr" sz="quarter" idx="11"/>
          </p:nvPr>
        </p:nvSpPr>
        <p:spPr/>
        <p:txBody>
          <a:bodyPr/>
          <a:lstStyle/>
          <a:p>
            <a:r>
              <a:rPr lang="en-US" dirty="0"/>
              <a:t>Please Add Information Classification</a:t>
            </a:r>
          </a:p>
        </p:txBody>
      </p:sp>
      <p:sp>
        <p:nvSpPr>
          <p:cNvPr id="6" name="Slide Number Placeholder 5">
            <a:extLst>
              <a:ext uri="{FF2B5EF4-FFF2-40B4-BE49-F238E27FC236}">
                <a16:creationId xmlns:a16="http://schemas.microsoft.com/office/drawing/2014/main" id="{F7CBCEA8-CEC8-0D4D-B2E6-FC954537C8B2}"/>
              </a:ext>
            </a:extLst>
          </p:cNvPr>
          <p:cNvSpPr>
            <a:spLocks noGrp="1"/>
          </p:cNvSpPr>
          <p:nvPr>
            <p:ph type="sldNum" sz="quarter" idx="12"/>
          </p:nvPr>
        </p:nvSpPr>
        <p:spPr/>
        <p:txBody>
          <a:bodyPr/>
          <a:lstStyle/>
          <a:p>
            <a:fld id="{194055F2-B0CC-1646-994C-738544409924}" type="slidenum">
              <a:rPr lang="en-US" smtClean="0"/>
              <a:t>‹#›</a:t>
            </a:fld>
            <a:endParaRPr lang="en-US" dirty="0"/>
          </a:p>
        </p:txBody>
      </p:sp>
    </p:spTree>
    <p:extLst>
      <p:ext uri="{BB962C8B-B14F-4D97-AF65-F5344CB8AC3E}">
        <p14:creationId xmlns:p14="http://schemas.microsoft.com/office/powerpoint/2010/main" val="819088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7E13C3-5B25-5F49-ACE8-EAFBEC1813C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2FA4C70-CCDF-994C-B264-DF48695AD5B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F26447-60EC-D046-8DBB-B93C92AED256}"/>
              </a:ext>
            </a:extLst>
          </p:cNvPr>
          <p:cNvSpPr>
            <a:spLocks noGrp="1"/>
          </p:cNvSpPr>
          <p:nvPr>
            <p:ph type="dt" sz="half" idx="10"/>
          </p:nvPr>
        </p:nvSpPr>
        <p:spPr/>
        <p:txBody>
          <a:bodyPr/>
          <a:lstStyle/>
          <a:p>
            <a:fld id="{06ABEA09-A0A0-42D1-B6A4-34CF685DD2CD}" type="datetime1">
              <a:rPr lang="en-US" smtClean="0"/>
              <a:t>9/16/2021</a:t>
            </a:fld>
            <a:endParaRPr lang="en-US" dirty="0"/>
          </a:p>
        </p:txBody>
      </p:sp>
      <p:sp>
        <p:nvSpPr>
          <p:cNvPr id="5" name="Footer Placeholder 4">
            <a:extLst>
              <a:ext uri="{FF2B5EF4-FFF2-40B4-BE49-F238E27FC236}">
                <a16:creationId xmlns:a16="http://schemas.microsoft.com/office/drawing/2014/main" id="{DCA5F837-3B3D-D14E-A5A9-5C3E1128F52F}"/>
              </a:ext>
            </a:extLst>
          </p:cNvPr>
          <p:cNvSpPr>
            <a:spLocks noGrp="1"/>
          </p:cNvSpPr>
          <p:nvPr>
            <p:ph type="ftr" sz="quarter" idx="11"/>
          </p:nvPr>
        </p:nvSpPr>
        <p:spPr/>
        <p:txBody>
          <a:bodyPr/>
          <a:lstStyle/>
          <a:p>
            <a:r>
              <a:rPr lang="en-US" dirty="0"/>
              <a:t>Please Add Information Classification</a:t>
            </a:r>
          </a:p>
        </p:txBody>
      </p:sp>
      <p:sp>
        <p:nvSpPr>
          <p:cNvPr id="6" name="Slide Number Placeholder 5">
            <a:extLst>
              <a:ext uri="{FF2B5EF4-FFF2-40B4-BE49-F238E27FC236}">
                <a16:creationId xmlns:a16="http://schemas.microsoft.com/office/drawing/2014/main" id="{8231B6CD-A0C1-9849-B3DA-926F0EFF168B}"/>
              </a:ext>
            </a:extLst>
          </p:cNvPr>
          <p:cNvSpPr>
            <a:spLocks noGrp="1"/>
          </p:cNvSpPr>
          <p:nvPr>
            <p:ph type="sldNum" sz="quarter" idx="12"/>
          </p:nvPr>
        </p:nvSpPr>
        <p:spPr/>
        <p:txBody>
          <a:bodyPr/>
          <a:lstStyle/>
          <a:p>
            <a:fld id="{194055F2-B0CC-1646-994C-738544409924}" type="slidenum">
              <a:rPr lang="en-US" smtClean="0"/>
              <a:t>‹#›</a:t>
            </a:fld>
            <a:endParaRPr lang="en-US" dirty="0"/>
          </a:p>
        </p:txBody>
      </p:sp>
    </p:spTree>
    <p:extLst>
      <p:ext uri="{BB962C8B-B14F-4D97-AF65-F5344CB8AC3E}">
        <p14:creationId xmlns:p14="http://schemas.microsoft.com/office/powerpoint/2010/main" val="1763784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5" name="Slide Number Placeholder 6"/>
          <p:cNvSpPr txBox="1">
            <a:spLocks/>
          </p:cNvSpPr>
          <p:nvPr userDrawn="1"/>
        </p:nvSpPr>
        <p:spPr>
          <a:xfrm>
            <a:off x="11279718" y="360364"/>
            <a:ext cx="438149" cy="269875"/>
          </a:xfrm>
          <a:prstGeom prst="rect">
            <a:avLst/>
          </a:prstGeom>
        </p:spPr>
        <p:txBody>
          <a:bodyPr lIns="0" tIns="0" rIns="0" bIns="0"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defRPr/>
            </a:pPr>
            <a:fld id="{A05279FA-3C1C-445C-99CC-9F0ACF86230E}" type="slidenum">
              <a:rPr lang="en-US" altLang="en-US" sz="1200" smtClean="0">
                <a:solidFill>
                  <a:srgbClr val="2D509C"/>
                </a:solidFill>
              </a:rPr>
              <a:pPr algn="r">
                <a:defRPr/>
              </a:pPr>
              <a:t>‹#›</a:t>
            </a:fld>
            <a:endParaRPr lang="en-US" altLang="en-US" sz="1200">
              <a:solidFill>
                <a:srgbClr val="2D509C"/>
              </a:solidFill>
            </a:endParaRPr>
          </a:p>
        </p:txBody>
      </p:sp>
      <p:sp>
        <p:nvSpPr>
          <p:cNvPr id="15" name="Content Placeholder 2"/>
          <p:cNvSpPr>
            <a:spLocks noGrp="1"/>
          </p:cNvSpPr>
          <p:nvPr>
            <p:ph sz="half" idx="1"/>
          </p:nvPr>
        </p:nvSpPr>
        <p:spPr>
          <a:xfrm>
            <a:off x="958850" y="1890000"/>
            <a:ext cx="5041900" cy="3960000"/>
          </a:xfrm>
        </p:spPr>
        <p:txBody>
          <a:bodyPr>
            <a:normAutofit/>
          </a:bodyPr>
          <a:lstStyle>
            <a:lvl1pPr>
              <a:lnSpc>
                <a:spcPct val="90000"/>
              </a:lnSpc>
              <a:spcBef>
                <a:spcPts val="0"/>
              </a:spcBef>
              <a:spcAft>
                <a:spcPts val="1200"/>
              </a:spcAft>
              <a:defRPr sz="2000"/>
            </a:lvl1pPr>
            <a:lvl2pPr marL="0" indent="0">
              <a:lnSpc>
                <a:spcPct val="90000"/>
              </a:lnSpc>
              <a:spcBef>
                <a:spcPts val="0"/>
              </a:spcBef>
              <a:spcAft>
                <a:spcPts val="1200"/>
              </a:spcAft>
              <a:buNone/>
              <a:defRPr sz="1500"/>
            </a:lvl2pPr>
            <a:lvl3pPr marL="0" indent="0">
              <a:lnSpc>
                <a:spcPct val="90000"/>
              </a:lnSpc>
              <a:spcAft>
                <a:spcPts val="1200"/>
              </a:spcAft>
              <a:buNone/>
              <a:defRPr sz="1500"/>
            </a:lvl3pPr>
            <a:lvl4pPr marL="171450" indent="-171450">
              <a:lnSpc>
                <a:spcPct val="90000"/>
              </a:lnSpc>
              <a:spcAft>
                <a:spcPts val="1200"/>
              </a:spcAft>
              <a:defRPr sz="1500"/>
            </a:lvl4pPr>
            <a:lvl5pPr marL="361950" indent="-171450">
              <a:lnSpc>
                <a:spcPct val="90000"/>
              </a:lnSpc>
              <a:spcAft>
                <a:spcPts val="1200"/>
              </a:spcAft>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16" name="Content Placeholder 2"/>
          <p:cNvSpPr>
            <a:spLocks noGrp="1"/>
          </p:cNvSpPr>
          <p:nvPr>
            <p:ph sz="half" idx="13"/>
          </p:nvPr>
        </p:nvSpPr>
        <p:spPr>
          <a:xfrm>
            <a:off x="6237818" y="1890000"/>
            <a:ext cx="5041900" cy="3960000"/>
          </a:xfrm>
        </p:spPr>
        <p:txBody>
          <a:bodyPr>
            <a:normAutofit/>
          </a:bodyPr>
          <a:lstStyle>
            <a:lvl1pPr>
              <a:lnSpc>
                <a:spcPct val="90000"/>
              </a:lnSpc>
              <a:spcBef>
                <a:spcPts val="0"/>
              </a:spcBef>
              <a:spcAft>
                <a:spcPts val="1200"/>
              </a:spcAft>
              <a:defRPr sz="2000"/>
            </a:lvl1pPr>
            <a:lvl2pPr marL="0" indent="0">
              <a:lnSpc>
                <a:spcPct val="90000"/>
              </a:lnSpc>
              <a:spcBef>
                <a:spcPts val="0"/>
              </a:spcBef>
              <a:spcAft>
                <a:spcPts val="1200"/>
              </a:spcAft>
              <a:buNone/>
              <a:defRPr sz="1500"/>
            </a:lvl2pPr>
            <a:lvl3pPr marL="0" indent="0">
              <a:lnSpc>
                <a:spcPct val="90000"/>
              </a:lnSpc>
              <a:spcAft>
                <a:spcPts val="1200"/>
              </a:spcAft>
              <a:buNone/>
              <a:defRPr sz="1500"/>
            </a:lvl3pPr>
            <a:lvl4pPr marL="171450" indent="-171450">
              <a:lnSpc>
                <a:spcPct val="90000"/>
              </a:lnSpc>
              <a:spcAft>
                <a:spcPts val="1200"/>
              </a:spcAft>
              <a:defRPr sz="1500"/>
            </a:lvl4pPr>
            <a:lvl5pPr marL="361950" indent="-171450">
              <a:lnSpc>
                <a:spcPct val="90000"/>
              </a:lnSpc>
              <a:spcAft>
                <a:spcPts val="1200"/>
              </a:spcAft>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17" name="Title 1"/>
          <p:cNvSpPr>
            <a:spLocks noGrp="1"/>
          </p:cNvSpPr>
          <p:nvPr>
            <p:ph type="title"/>
          </p:nvPr>
        </p:nvSpPr>
        <p:spPr>
          <a:xfrm>
            <a:off x="958850" y="1089026"/>
            <a:ext cx="10320868" cy="370681"/>
          </a:xfrm>
        </p:spPr>
        <p:txBody>
          <a:bodyPr/>
          <a:lstStyle>
            <a:lvl1pPr>
              <a:defRPr>
                <a:solidFill>
                  <a:srgbClr val="2D509C"/>
                </a:solidFill>
              </a:defRPr>
            </a:lvl1pPr>
          </a:lstStyle>
          <a:p>
            <a:r>
              <a:rPr lang="en-US" dirty="0"/>
              <a:t>Click to edit Master title style</a:t>
            </a:r>
            <a:endParaRPr lang="en-IE" dirty="0"/>
          </a:p>
        </p:txBody>
      </p:sp>
    </p:spTree>
    <p:extLst>
      <p:ext uri="{BB962C8B-B14F-4D97-AF65-F5344CB8AC3E}">
        <p14:creationId xmlns:p14="http://schemas.microsoft.com/office/powerpoint/2010/main" val="2485439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22656-BDA3-B346-BB0F-55B26FA09DB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066E161-3276-B246-8DD0-A2CAC0FAA96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8953B21-20D2-B441-8468-76535CB54201}"/>
              </a:ext>
            </a:extLst>
          </p:cNvPr>
          <p:cNvSpPr>
            <a:spLocks noGrp="1"/>
          </p:cNvSpPr>
          <p:nvPr>
            <p:ph type="dt" sz="half" idx="10"/>
          </p:nvPr>
        </p:nvSpPr>
        <p:spPr/>
        <p:txBody>
          <a:bodyPr/>
          <a:lstStyle/>
          <a:p>
            <a:fld id="{F6E70F09-9DAE-40E5-BD0F-4107B9AEDF5F}" type="datetime1">
              <a:rPr lang="en-US" smtClean="0"/>
              <a:t>9/16/2021</a:t>
            </a:fld>
            <a:endParaRPr lang="en-US" dirty="0"/>
          </a:p>
        </p:txBody>
      </p:sp>
      <p:sp>
        <p:nvSpPr>
          <p:cNvPr id="5" name="Footer Placeholder 4">
            <a:extLst>
              <a:ext uri="{FF2B5EF4-FFF2-40B4-BE49-F238E27FC236}">
                <a16:creationId xmlns:a16="http://schemas.microsoft.com/office/drawing/2014/main" id="{FA3F30C9-9C19-4847-876C-749937B91CE3}"/>
              </a:ext>
            </a:extLst>
          </p:cNvPr>
          <p:cNvSpPr>
            <a:spLocks noGrp="1"/>
          </p:cNvSpPr>
          <p:nvPr>
            <p:ph type="ftr" sz="quarter" idx="11"/>
          </p:nvPr>
        </p:nvSpPr>
        <p:spPr/>
        <p:txBody>
          <a:bodyPr/>
          <a:lstStyle/>
          <a:p>
            <a:r>
              <a:rPr lang="en-US" dirty="0"/>
              <a:t>Please Add Information Classification</a:t>
            </a:r>
          </a:p>
        </p:txBody>
      </p:sp>
      <p:sp>
        <p:nvSpPr>
          <p:cNvPr id="6" name="Slide Number Placeholder 5">
            <a:extLst>
              <a:ext uri="{FF2B5EF4-FFF2-40B4-BE49-F238E27FC236}">
                <a16:creationId xmlns:a16="http://schemas.microsoft.com/office/drawing/2014/main" id="{A7E9BD5F-CDA0-EB4F-99EA-4CE528999880}"/>
              </a:ext>
            </a:extLst>
          </p:cNvPr>
          <p:cNvSpPr>
            <a:spLocks noGrp="1"/>
          </p:cNvSpPr>
          <p:nvPr>
            <p:ph type="sldNum" sz="quarter" idx="12"/>
          </p:nvPr>
        </p:nvSpPr>
        <p:spPr/>
        <p:txBody>
          <a:bodyPr/>
          <a:lstStyle/>
          <a:p>
            <a:fld id="{194055F2-B0CC-1646-994C-738544409924}" type="slidenum">
              <a:rPr lang="en-US" smtClean="0"/>
              <a:t>‹#›</a:t>
            </a:fld>
            <a:endParaRPr lang="en-US" dirty="0"/>
          </a:p>
        </p:txBody>
      </p:sp>
    </p:spTree>
    <p:extLst>
      <p:ext uri="{BB962C8B-B14F-4D97-AF65-F5344CB8AC3E}">
        <p14:creationId xmlns:p14="http://schemas.microsoft.com/office/powerpoint/2010/main" val="1635743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06786-7917-1F4B-A166-A04801A9C5A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EF5381D-BA5A-D74B-8D28-849BA8C43B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24A65C7-A29B-1F4F-8C3A-6087EA803E83}"/>
              </a:ext>
            </a:extLst>
          </p:cNvPr>
          <p:cNvSpPr>
            <a:spLocks noGrp="1"/>
          </p:cNvSpPr>
          <p:nvPr>
            <p:ph type="dt" sz="half" idx="10"/>
          </p:nvPr>
        </p:nvSpPr>
        <p:spPr/>
        <p:txBody>
          <a:bodyPr/>
          <a:lstStyle/>
          <a:p>
            <a:fld id="{644770AB-FEC9-412B-AAAE-3A923354635F}" type="datetime1">
              <a:rPr lang="en-US" smtClean="0"/>
              <a:t>9/16/2021</a:t>
            </a:fld>
            <a:endParaRPr lang="en-US" dirty="0"/>
          </a:p>
        </p:txBody>
      </p:sp>
      <p:sp>
        <p:nvSpPr>
          <p:cNvPr id="5" name="Footer Placeholder 4">
            <a:extLst>
              <a:ext uri="{FF2B5EF4-FFF2-40B4-BE49-F238E27FC236}">
                <a16:creationId xmlns:a16="http://schemas.microsoft.com/office/drawing/2014/main" id="{099EAE6A-CB87-844A-BA6A-CE310DE9D7BA}"/>
              </a:ext>
            </a:extLst>
          </p:cNvPr>
          <p:cNvSpPr>
            <a:spLocks noGrp="1"/>
          </p:cNvSpPr>
          <p:nvPr>
            <p:ph type="ftr" sz="quarter" idx="11"/>
          </p:nvPr>
        </p:nvSpPr>
        <p:spPr/>
        <p:txBody>
          <a:bodyPr/>
          <a:lstStyle/>
          <a:p>
            <a:r>
              <a:rPr lang="en-US" dirty="0"/>
              <a:t>Please Add Information Classification</a:t>
            </a:r>
          </a:p>
        </p:txBody>
      </p:sp>
      <p:sp>
        <p:nvSpPr>
          <p:cNvPr id="6" name="Slide Number Placeholder 5">
            <a:extLst>
              <a:ext uri="{FF2B5EF4-FFF2-40B4-BE49-F238E27FC236}">
                <a16:creationId xmlns:a16="http://schemas.microsoft.com/office/drawing/2014/main" id="{02835ECC-ADD5-4A4F-ACA1-004624FC9622}"/>
              </a:ext>
            </a:extLst>
          </p:cNvPr>
          <p:cNvSpPr>
            <a:spLocks noGrp="1"/>
          </p:cNvSpPr>
          <p:nvPr>
            <p:ph type="sldNum" sz="quarter" idx="12"/>
          </p:nvPr>
        </p:nvSpPr>
        <p:spPr/>
        <p:txBody>
          <a:bodyPr/>
          <a:lstStyle/>
          <a:p>
            <a:fld id="{194055F2-B0CC-1646-994C-738544409924}" type="slidenum">
              <a:rPr lang="en-US" smtClean="0"/>
              <a:t>‹#›</a:t>
            </a:fld>
            <a:endParaRPr lang="en-US" dirty="0"/>
          </a:p>
        </p:txBody>
      </p:sp>
    </p:spTree>
    <p:extLst>
      <p:ext uri="{BB962C8B-B14F-4D97-AF65-F5344CB8AC3E}">
        <p14:creationId xmlns:p14="http://schemas.microsoft.com/office/powerpoint/2010/main" val="1438137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1FC1B-DD69-2740-9EBE-1379C35584B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628DA7B-6BA7-5B42-AF00-9D16E876456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06922A6-473C-D647-B881-7B2DAE0CA9C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5F8A90C-DB07-CA44-8DC9-33F232AD61E0}"/>
              </a:ext>
            </a:extLst>
          </p:cNvPr>
          <p:cNvSpPr>
            <a:spLocks noGrp="1"/>
          </p:cNvSpPr>
          <p:nvPr>
            <p:ph type="dt" sz="half" idx="10"/>
          </p:nvPr>
        </p:nvSpPr>
        <p:spPr/>
        <p:txBody>
          <a:bodyPr/>
          <a:lstStyle/>
          <a:p>
            <a:fld id="{84EE626A-1C0A-4D92-BB12-9963EBBB15BD}" type="datetime1">
              <a:rPr lang="en-US" smtClean="0"/>
              <a:t>9/16/2021</a:t>
            </a:fld>
            <a:endParaRPr lang="en-US" dirty="0"/>
          </a:p>
        </p:txBody>
      </p:sp>
      <p:sp>
        <p:nvSpPr>
          <p:cNvPr id="6" name="Footer Placeholder 5">
            <a:extLst>
              <a:ext uri="{FF2B5EF4-FFF2-40B4-BE49-F238E27FC236}">
                <a16:creationId xmlns:a16="http://schemas.microsoft.com/office/drawing/2014/main" id="{8A8F2A60-0966-7F43-9559-D8ADF4882892}"/>
              </a:ext>
            </a:extLst>
          </p:cNvPr>
          <p:cNvSpPr>
            <a:spLocks noGrp="1"/>
          </p:cNvSpPr>
          <p:nvPr>
            <p:ph type="ftr" sz="quarter" idx="11"/>
          </p:nvPr>
        </p:nvSpPr>
        <p:spPr/>
        <p:txBody>
          <a:bodyPr/>
          <a:lstStyle/>
          <a:p>
            <a:r>
              <a:rPr lang="en-US" dirty="0"/>
              <a:t>Please Add Information Classification</a:t>
            </a:r>
          </a:p>
        </p:txBody>
      </p:sp>
      <p:sp>
        <p:nvSpPr>
          <p:cNvPr id="7" name="Slide Number Placeholder 6">
            <a:extLst>
              <a:ext uri="{FF2B5EF4-FFF2-40B4-BE49-F238E27FC236}">
                <a16:creationId xmlns:a16="http://schemas.microsoft.com/office/drawing/2014/main" id="{03930D72-4CB9-264B-8ED2-24F6AC762392}"/>
              </a:ext>
            </a:extLst>
          </p:cNvPr>
          <p:cNvSpPr>
            <a:spLocks noGrp="1"/>
          </p:cNvSpPr>
          <p:nvPr>
            <p:ph type="sldNum" sz="quarter" idx="12"/>
          </p:nvPr>
        </p:nvSpPr>
        <p:spPr/>
        <p:txBody>
          <a:bodyPr/>
          <a:lstStyle/>
          <a:p>
            <a:fld id="{194055F2-B0CC-1646-994C-738544409924}" type="slidenum">
              <a:rPr lang="en-US" smtClean="0"/>
              <a:t>‹#›</a:t>
            </a:fld>
            <a:endParaRPr lang="en-US" dirty="0"/>
          </a:p>
        </p:txBody>
      </p:sp>
    </p:spTree>
    <p:extLst>
      <p:ext uri="{BB962C8B-B14F-4D97-AF65-F5344CB8AC3E}">
        <p14:creationId xmlns:p14="http://schemas.microsoft.com/office/powerpoint/2010/main" val="400511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F7534-CAC9-204D-ABAB-247AB92C8AE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4728CF3-7B1E-9843-9C58-5003C3F0E3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B42F8FE-A38F-1A47-83DE-7D8181B498D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8B5D655-9C5B-254C-B3A9-302D4AA446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92B3761-60BB-8B45-940D-EEB758BC661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8C7C0D7-7F43-5E4B-BC50-B9CF36572423}"/>
              </a:ext>
            </a:extLst>
          </p:cNvPr>
          <p:cNvSpPr>
            <a:spLocks noGrp="1"/>
          </p:cNvSpPr>
          <p:nvPr>
            <p:ph type="dt" sz="half" idx="10"/>
          </p:nvPr>
        </p:nvSpPr>
        <p:spPr/>
        <p:txBody>
          <a:bodyPr/>
          <a:lstStyle/>
          <a:p>
            <a:fld id="{EA928B8F-FC24-4EDC-9FBB-16269FD964C3}" type="datetime1">
              <a:rPr lang="en-US" smtClean="0"/>
              <a:t>9/16/2021</a:t>
            </a:fld>
            <a:endParaRPr lang="en-US" dirty="0"/>
          </a:p>
        </p:txBody>
      </p:sp>
      <p:sp>
        <p:nvSpPr>
          <p:cNvPr id="8" name="Footer Placeholder 7">
            <a:extLst>
              <a:ext uri="{FF2B5EF4-FFF2-40B4-BE49-F238E27FC236}">
                <a16:creationId xmlns:a16="http://schemas.microsoft.com/office/drawing/2014/main" id="{0DC90066-9898-EF4C-89B7-AAA1A36CC43D}"/>
              </a:ext>
            </a:extLst>
          </p:cNvPr>
          <p:cNvSpPr>
            <a:spLocks noGrp="1"/>
          </p:cNvSpPr>
          <p:nvPr>
            <p:ph type="ftr" sz="quarter" idx="11"/>
          </p:nvPr>
        </p:nvSpPr>
        <p:spPr/>
        <p:txBody>
          <a:bodyPr/>
          <a:lstStyle/>
          <a:p>
            <a:r>
              <a:rPr lang="en-US" dirty="0"/>
              <a:t>Please Add Information Classification</a:t>
            </a:r>
          </a:p>
        </p:txBody>
      </p:sp>
      <p:sp>
        <p:nvSpPr>
          <p:cNvPr id="9" name="Slide Number Placeholder 8">
            <a:extLst>
              <a:ext uri="{FF2B5EF4-FFF2-40B4-BE49-F238E27FC236}">
                <a16:creationId xmlns:a16="http://schemas.microsoft.com/office/drawing/2014/main" id="{C9273BC3-768A-C74C-B4C1-EAD6F19B383B}"/>
              </a:ext>
            </a:extLst>
          </p:cNvPr>
          <p:cNvSpPr>
            <a:spLocks noGrp="1"/>
          </p:cNvSpPr>
          <p:nvPr>
            <p:ph type="sldNum" sz="quarter" idx="12"/>
          </p:nvPr>
        </p:nvSpPr>
        <p:spPr/>
        <p:txBody>
          <a:bodyPr/>
          <a:lstStyle/>
          <a:p>
            <a:fld id="{194055F2-B0CC-1646-994C-738544409924}" type="slidenum">
              <a:rPr lang="en-US" smtClean="0"/>
              <a:t>‹#›</a:t>
            </a:fld>
            <a:endParaRPr lang="en-US" dirty="0"/>
          </a:p>
        </p:txBody>
      </p:sp>
    </p:spTree>
    <p:extLst>
      <p:ext uri="{BB962C8B-B14F-4D97-AF65-F5344CB8AC3E}">
        <p14:creationId xmlns:p14="http://schemas.microsoft.com/office/powerpoint/2010/main" val="192726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5A640-224F-8641-8689-CBEEC06DDEF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96CD739-2537-094D-995B-11DBCF8C7235}"/>
              </a:ext>
            </a:extLst>
          </p:cNvPr>
          <p:cNvSpPr>
            <a:spLocks noGrp="1"/>
          </p:cNvSpPr>
          <p:nvPr>
            <p:ph type="dt" sz="half" idx="10"/>
          </p:nvPr>
        </p:nvSpPr>
        <p:spPr/>
        <p:txBody>
          <a:bodyPr/>
          <a:lstStyle/>
          <a:p>
            <a:fld id="{493BBE7A-E563-42C2-87B0-0AC03CD1DAFB}" type="datetime1">
              <a:rPr lang="en-US" smtClean="0"/>
              <a:t>9/16/2021</a:t>
            </a:fld>
            <a:endParaRPr lang="en-US" dirty="0"/>
          </a:p>
        </p:txBody>
      </p:sp>
      <p:sp>
        <p:nvSpPr>
          <p:cNvPr id="4" name="Footer Placeholder 3">
            <a:extLst>
              <a:ext uri="{FF2B5EF4-FFF2-40B4-BE49-F238E27FC236}">
                <a16:creationId xmlns:a16="http://schemas.microsoft.com/office/drawing/2014/main" id="{30FEBAF9-8174-D24B-B85D-E0EB80CAE33F}"/>
              </a:ext>
            </a:extLst>
          </p:cNvPr>
          <p:cNvSpPr>
            <a:spLocks noGrp="1"/>
          </p:cNvSpPr>
          <p:nvPr>
            <p:ph type="ftr" sz="quarter" idx="11"/>
          </p:nvPr>
        </p:nvSpPr>
        <p:spPr/>
        <p:txBody>
          <a:bodyPr/>
          <a:lstStyle/>
          <a:p>
            <a:r>
              <a:rPr lang="en-US" dirty="0"/>
              <a:t>Please Add Information Classification</a:t>
            </a:r>
          </a:p>
        </p:txBody>
      </p:sp>
      <p:sp>
        <p:nvSpPr>
          <p:cNvPr id="5" name="Slide Number Placeholder 4">
            <a:extLst>
              <a:ext uri="{FF2B5EF4-FFF2-40B4-BE49-F238E27FC236}">
                <a16:creationId xmlns:a16="http://schemas.microsoft.com/office/drawing/2014/main" id="{8F5BA259-BEDD-C845-A46F-E67EE1D154ED}"/>
              </a:ext>
            </a:extLst>
          </p:cNvPr>
          <p:cNvSpPr>
            <a:spLocks noGrp="1"/>
          </p:cNvSpPr>
          <p:nvPr>
            <p:ph type="sldNum" sz="quarter" idx="12"/>
          </p:nvPr>
        </p:nvSpPr>
        <p:spPr/>
        <p:txBody>
          <a:bodyPr/>
          <a:lstStyle/>
          <a:p>
            <a:fld id="{194055F2-B0CC-1646-994C-738544409924}" type="slidenum">
              <a:rPr lang="en-US" smtClean="0"/>
              <a:t>‹#›</a:t>
            </a:fld>
            <a:endParaRPr lang="en-US" dirty="0"/>
          </a:p>
        </p:txBody>
      </p:sp>
    </p:spTree>
    <p:extLst>
      <p:ext uri="{BB962C8B-B14F-4D97-AF65-F5344CB8AC3E}">
        <p14:creationId xmlns:p14="http://schemas.microsoft.com/office/powerpoint/2010/main" val="2096705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0881CE-193D-3A4D-B841-62A4AC107EA4}"/>
              </a:ext>
            </a:extLst>
          </p:cNvPr>
          <p:cNvSpPr>
            <a:spLocks noGrp="1"/>
          </p:cNvSpPr>
          <p:nvPr>
            <p:ph type="dt" sz="half" idx="10"/>
          </p:nvPr>
        </p:nvSpPr>
        <p:spPr/>
        <p:txBody>
          <a:bodyPr/>
          <a:lstStyle/>
          <a:p>
            <a:fld id="{843C5E9E-00C6-47A9-A88A-714F8B388CA0}" type="datetime1">
              <a:rPr lang="en-US" smtClean="0"/>
              <a:t>9/16/2021</a:t>
            </a:fld>
            <a:endParaRPr lang="en-US" dirty="0"/>
          </a:p>
        </p:txBody>
      </p:sp>
      <p:sp>
        <p:nvSpPr>
          <p:cNvPr id="3" name="Footer Placeholder 2">
            <a:extLst>
              <a:ext uri="{FF2B5EF4-FFF2-40B4-BE49-F238E27FC236}">
                <a16:creationId xmlns:a16="http://schemas.microsoft.com/office/drawing/2014/main" id="{7E55813A-EE58-5B40-BF17-7314B512B95D}"/>
              </a:ext>
            </a:extLst>
          </p:cNvPr>
          <p:cNvSpPr>
            <a:spLocks noGrp="1"/>
          </p:cNvSpPr>
          <p:nvPr>
            <p:ph type="ftr" sz="quarter" idx="11"/>
          </p:nvPr>
        </p:nvSpPr>
        <p:spPr/>
        <p:txBody>
          <a:bodyPr/>
          <a:lstStyle/>
          <a:p>
            <a:r>
              <a:rPr lang="en-US" dirty="0"/>
              <a:t>Please Add Information Classification</a:t>
            </a:r>
          </a:p>
        </p:txBody>
      </p:sp>
      <p:sp>
        <p:nvSpPr>
          <p:cNvPr id="4" name="Slide Number Placeholder 3">
            <a:extLst>
              <a:ext uri="{FF2B5EF4-FFF2-40B4-BE49-F238E27FC236}">
                <a16:creationId xmlns:a16="http://schemas.microsoft.com/office/drawing/2014/main" id="{33EBD88E-BA56-974B-A0B5-5D2719FE1A4B}"/>
              </a:ext>
            </a:extLst>
          </p:cNvPr>
          <p:cNvSpPr>
            <a:spLocks noGrp="1"/>
          </p:cNvSpPr>
          <p:nvPr>
            <p:ph type="sldNum" sz="quarter" idx="12"/>
          </p:nvPr>
        </p:nvSpPr>
        <p:spPr/>
        <p:txBody>
          <a:bodyPr/>
          <a:lstStyle/>
          <a:p>
            <a:fld id="{194055F2-B0CC-1646-994C-738544409924}" type="slidenum">
              <a:rPr lang="en-US" smtClean="0"/>
              <a:t>‹#›</a:t>
            </a:fld>
            <a:endParaRPr lang="en-US" dirty="0"/>
          </a:p>
        </p:txBody>
      </p:sp>
    </p:spTree>
    <p:extLst>
      <p:ext uri="{BB962C8B-B14F-4D97-AF65-F5344CB8AC3E}">
        <p14:creationId xmlns:p14="http://schemas.microsoft.com/office/powerpoint/2010/main" val="2816115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86F68-D38C-2647-8F0B-6B46C54FF1F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BC7470E-11B6-D94C-8E56-AC7CA5EB99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8B2C1D5-C1F6-F943-8C6F-DD62BB7942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EF8C6D8-0778-404A-B2DA-A04426D56337}"/>
              </a:ext>
            </a:extLst>
          </p:cNvPr>
          <p:cNvSpPr>
            <a:spLocks noGrp="1"/>
          </p:cNvSpPr>
          <p:nvPr>
            <p:ph type="dt" sz="half" idx="10"/>
          </p:nvPr>
        </p:nvSpPr>
        <p:spPr/>
        <p:txBody>
          <a:bodyPr/>
          <a:lstStyle/>
          <a:p>
            <a:fld id="{40E23317-1E45-4867-8191-B0D2A0FB26DF}" type="datetime1">
              <a:rPr lang="en-US" smtClean="0"/>
              <a:t>9/16/2021</a:t>
            </a:fld>
            <a:endParaRPr lang="en-US" dirty="0"/>
          </a:p>
        </p:txBody>
      </p:sp>
      <p:sp>
        <p:nvSpPr>
          <p:cNvPr id="6" name="Footer Placeholder 5">
            <a:extLst>
              <a:ext uri="{FF2B5EF4-FFF2-40B4-BE49-F238E27FC236}">
                <a16:creationId xmlns:a16="http://schemas.microsoft.com/office/drawing/2014/main" id="{57F66307-2181-244E-9DF6-5F3EEC035ADB}"/>
              </a:ext>
            </a:extLst>
          </p:cNvPr>
          <p:cNvSpPr>
            <a:spLocks noGrp="1"/>
          </p:cNvSpPr>
          <p:nvPr>
            <p:ph type="ftr" sz="quarter" idx="11"/>
          </p:nvPr>
        </p:nvSpPr>
        <p:spPr/>
        <p:txBody>
          <a:bodyPr/>
          <a:lstStyle/>
          <a:p>
            <a:r>
              <a:rPr lang="en-US" dirty="0"/>
              <a:t>Please Add Information Classification</a:t>
            </a:r>
          </a:p>
        </p:txBody>
      </p:sp>
      <p:sp>
        <p:nvSpPr>
          <p:cNvPr id="7" name="Slide Number Placeholder 6">
            <a:extLst>
              <a:ext uri="{FF2B5EF4-FFF2-40B4-BE49-F238E27FC236}">
                <a16:creationId xmlns:a16="http://schemas.microsoft.com/office/drawing/2014/main" id="{258F7B1D-DBB9-FE4A-B8E6-C752EFADFE57}"/>
              </a:ext>
            </a:extLst>
          </p:cNvPr>
          <p:cNvSpPr>
            <a:spLocks noGrp="1"/>
          </p:cNvSpPr>
          <p:nvPr>
            <p:ph type="sldNum" sz="quarter" idx="12"/>
          </p:nvPr>
        </p:nvSpPr>
        <p:spPr/>
        <p:txBody>
          <a:bodyPr/>
          <a:lstStyle/>
          <a:p>
            <a:fld id="{194055F2-B0CC-1646-994C-738544409924}" type="slidenum">
              <a:rPr lang="en-US" smtClean="0"/>
              <a:t>‹#›</a:t>
            </a:fld>
            <a:endParaRPr lang="en-US" dirty="0"/>
          </a:p>
        </p:txBody>
      </p:sp>
    </p:spTree>
    <p:extLst>
      <p:ext uri="{BB962C8B-B14F-4D97-AF65-F5344CB8AC3E}">
        <p14:creationId xmlns:p14="http://schemas.microsoft.com/office/powerpoint/2010/main" val="2990180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1112A-52B4-C245-A1E7-EE21C1C8E5D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9398FD8-A98A-7848-B723-74A9BA04EB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1C6038C-87E1-1147-BB8C-2DE9DEBC06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6B41B90-7639-784F-9E19-0D20F10052F3}"/>
              </a:ext>
            </a:extLst>
          </p:cNvPr>
          <p:cNvSpPr>
            <a:spLocks noGrp="1"/>
          </p:cNvSpPr>
          <p:nvPr>
            <p:ph type="dt" sz="half" idx="10"/>
          </p:nvPr>
        </p:nvSpPr>
        <p:spPr/>
        <p:txBody>
          <a:bodyPr/>
          <a:lstStyle/>
          <a:p>
            <a:fld id="{0A4A9964-54FE-401F-A83F-B10CFD206A59}" type="datetime1">
              <a:rPr lang="en-US" smtClean="0"/>
              <a:t>9/16/2021</a:t>
            </a:fld>
            <a:endParaRPr lang="en-US" dirty="0"/>
          </a:p>
        </p:txBody>
      </p:sp>
      <p:sp>
        <p:nvSpPr>
          <p:cNvPr id="6" name="Footer Placeholder 5">
            <a:extLst>
              <a:ext uri="{FF2B5EF4-FFF2-40B4-BE49-F238E27FC236}">
                <a16:creationId xmlns:a16="http://schemas.microsoft.com/office/drawing/2014/main" id="{A0CAD86F-CD7D-4948-A869-7AE0B4F47EA5}"/>
              </a:ext>
            </a:extLst>
          </p:cNvPr>
          <p:cNvSpPr>
            <a:spLocks noGrp="1"/>
          </p:cNvSpPr>
          <p:nvPr>
            <p:ph type="ftr" sz="quarter" idx="11"/>
          </p:nvPr>
        </p:nvSpPr>
        <p:spPr/>
        <p:txBody>
          <a:bodyPr/>
          <a:lstStyle/>
          <a:p>
            <a:r>
              <a:rPr lang="en-US" dirty="0"/>
              <a:t>Please Add Information Classification</a:t>
            </a:r>
          </a:p>
        </p:txBody>
      </p:sp>
      <p:sp>
        <p:nvSpPr>
          <p:cNvPr id="7" name="Slide Number Placeholder 6">
            <a:extLst>
              <a:ext uri="{FF2B5EF4-FFF2-40B4-BE49-F238E27FC236}">
                <a16:creationId xmlns:a16="http://schemas.microsoft.com/office/drawing/2014/main" id="{E28D526F-407F-6D4E-ABDE-02D9AE88CDB1}"/>
              </a:ext>
            </a:extLst>
          </p:cNvPr>
          <p:cNvSpPr>
            <a:spLocks noGrp="1"/>
          </p:cNvSpPr>
          <p:nvPr>
            <p:ph type="sldNum" sz="quarter" idx="12"/>
          </p:nvPr>
        </p:nvSpPr>
        <p:spPr/>
        <p:txBody>
          <a:bodyPr/>
          <a:lstStyle/>
          <a:p>
            <a:fld id="{194055F2-B0CC-1646-994C-738544409924}" type="slidenum">
              <a:rPr lang="en-US" smtClean="0"/>
              <a:t>‹#›</a:t>
            </a:fld>
            <a:endParaRPr lang="en-US" dirty="0"/>
          </a:p>
        </p:txBody>
      </p:sp>
    </p:spTree>
    <p:extLst>
      <p:ext uri="{BB962C8B-B14F-4D97-AF65-F5344CB8AC3E}">
        <p14:creationId xmlns:p14="http://schemas.microsoft.com/office/powerpoint/2010/main" val="2105837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DCFBC8-1B1D-5D4E-AC21-07CB0ED9CC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1E6F825-B91D-B249-8E65-41DB553B32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0E4F1F7-B4CB-1149-AB91-89E205DF74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408AE-672E-4E8A-AF12-01EE118B745D}" type="datetime1">
              <a:rPr lang="en-US" smtClean="0"/>
              <a:t>9/16/2021</a:t>
            </a:fld>
            <a:endParaRPr lang="en-US" dirty="0"/>
          </a:p>
        </p:txBody>
      </p:sp>
      <p:sp>
        <p:nvSpPr>
          <p:cNvPr id="5" name="Footer Placeholder 4">
            <a:extLst>
              <a:ext uri="{FF2B5EF4-FFF2-40B4-BE49-F238E27FC236}">
                <a16:creationId xmlns:a16="http://schemas.microsoft.com/office/drawing/2014/main" id="{E5F033DF-8814-1246-B000-043C08AEDA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Please Add Information Classification</a:t>
            </a:r>
          </a:p>
        </p:txBody>
      </p:sp>
      <p:sp>
        <p:nvSpPr>
          <p:cNvPr id="6" name="Slide Number Placeholder 5">
            <a:extLst>
              <a:ext uri="{FF2B5EF4-FFF2-40B4-BE49-F238E27FC236}">
                <a16:creationId xmlns:a16="http://schemas.microsoft.com/office/drawing/2014/main" id="{3B6B4EDB-F1D1-C748-B345-B50330617C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055F2-B0CC-1646-994C-738544409924}" type="slidenum">
              <a:rPr lang="en-US" smtClean="0"/>
              <a:t>‹#›</a:t>
            </a:fld>
            <a:endParaRPr lang="en-US" dirty="0"/>
          </a:p>
        </p:txBody>
      </p:sp>
    </p:spTree>
    <p:extLst>
      <p:ext uri="{BB962C8B-B14F-4D97-AF65-F5344CB8AC3E}">
        <p14:creationId xmlns:p14="http://schemas.microsoft.com/office/powerpoint/2010/main" val="2734662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hyperlink" Target="https://digital.ulsterbank.ie/personal/security-centre.html"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hyperlink" Target="https://www.youtube.com/watch?v=LKX30XJKP_A&amp;feature=youtu.be" TargetMode="Externa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EDCBCC-FB25-6C48-9296-06CF1A51312D}"/>
              </a:ext>
            </a:extLst>
          </p:cNvPr>
          <p:cNvSpPr/>
          <p:nvPr/>
        </p:nvSpPr>
        <p:spPr>
          <a:xfrm>
            <a:off x="0" y="6672649"/>
            <a:ext cx="12192000" cy="185351"/>
          </a:xfrm>
          <a:prstGeom prst="rect">
            <a:avLst/>
          </a:prstGeom>
          <a:solidFill>
            <a:srgbClr val="20A2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EDA526C3-E349-A144-822E-1412B2FA663F}"/>
              </a:ext>
            </a:extLst>
          </p:cNvPr>
          <p:cNvSpPr/>
          <p:nvPr/>
        </p:nvSpPr>
        <p:spPr>
          <a:xfrm>
            <a:off x="577247" y="1805756"/>
            <a:ext cx="7000712" cy="892552"/>
          </a:xfrm>
          <a:prstGeom prst="rect">
            <a:avLst/>
          </a:prstGeom>
        </p:spPr>
        <p:txBody>
          <a:bodyPr wrap="square">
            <a:spAutoFit/>
          </a:bodyPr>
          <a:lstStyle/>
          <a:p>
            <a:r>
              <a:rPr lang="en-US" sz="5200" b="1" dirty="0">
                <a:solidFill>
                  <a:srgbClr val="20A2CB"/>
                </a:solidFill>
                <a:latin typeface="RN House Sans" panose="020B0504020203020204" pitchFamily="34" charset="77"/>
              </a:rPr>
              <a:t>Scam Awareness</a:t>
            </a:r>
          </a:p>
        </p:txBody>
      </p:sp>
      <p:sp>
        <p:nvSpPr>
          <p:cNvPr id="7" name="Rectangle 6">
            <a:extLst>
              <a:ext uri="{FF2B5EF4-FFF2-40B4-BE49-F238E27FC236}">
                <a16:creationId xmlns:a16="http://schemas.microsoft.com/office/drawing/2014/main" id="{604B94F6-5183-BB4C-8A0A-6A199EAA1D06}"/>
              </a:ext>
            </a:extLst>
          </p:cNvPr>
          <p:cNvSpPr/>
          <p:nvPr/>
        </p:nvSpPr>
        <p:spPr>
          <a:xfrm>
            <a:off x="577247" y="3831947"/>
            <a:ext cx="7000712" cy="923330"/>
          </a:xfrm>
          <a:prstGeom prst="rect">
            <a:avLst/>
          </a:prstGeom>
        </p:spPr>
        <p:txBody>
          <a:bodyPr wrap="square">
            <a:spAutoFit/>
          </a:bodyPr>
          <a:lstStyle/>
          <a:p>
            <a:r>
              <a:rPr lang="en-US" sz="2600" dirty="0">
                <a:latin typeface="RN House Sans" panose="020B0504020203020204" pitchFamily="34" charset="77"/>
              </a:rPr>
              <a:t>Presented by: Eve Curran</a:t>
            </a:r>
          </a:p>
          <a:p>
            <a:r>
              <a:rPr lang="en-US" sz="2600" dirty="0">
                <a:solidFill>
                  <a:srgbClr val="646C71"/>
                </a:solidFill>
                <a:latin typeface="RN House Sans" panose="020B0504020203020204" pitchFamily="34" charset="77"/>
              </a:rPr>
              <a:t>17 September 2021</a:t>
            </a:r>
          </a:p>
        </p:txBody>
      </p:sp>
      <p:pic>
        <p:nvPicPr>
          <p:cNvPr id="9" name="Picture 8">
            <a:extLst>
              <a:ext uri="{FF2B5EF4-FFF2-40B4-BE49-F238E27FC236}">
                <a16:creationId xmlns:a16="http://schemas.microsoft.com/office/drawing/2014/main" id="{685E7453-DE87-6C4E-9B2E-D185330FD6B7}"/>
              </a:ext>
            </a:extLst>
          </p:cNvPr>
          <p:cNvPicPr>
            <a:picLocks noChangeAspect="1"/>
          </p:cNvPicPr>
          <p:nvPr/>
        </p:nvPicPr>
        <p:blipFill>
          <a:blip r:embed="rId2"/>
          <a:stretch>
            <a:fillRect/>
          </a:stretch>
        </p:blipFill>
        <p:spPr>
          <a:xfrm>
            <a:off x="8124747" y="610008"/>
            <a:ext cx="3490006" cy="451537"/>
          </a:xfrm>
          <a:prstGeom prst="rect">
            <a:avLst/>
          </a:prstGeom>
        </p:spPr>
      </p:pic>
      <p:sp>
        <p:nvSpPr>
          <p:cNvPr id="2" name="Footer Placeholder 1">
            <a:extLst>
              <a:ext uri="{FF2B5EF4-FFF2-40B4-BE49-F238E27FC236}">
                <a16:creationId xmlns:a16="http://schemas.microsoft.com/office/drawing/2014/main" id="{26FCC02A-B610-413B-9A5F-3AD4E41801BF}"/>
              </a:ext>
            </a:extLst>
          </p:cNvPr>
          <p:cNvSpPr>
            <a:spLocks noGrp="1"/>
          </p:cNvSpPr>
          <p:nvPr>
            <p:ph type="ftr" sz="quarter" idx="11"/>
          </p:nvPr>
        </p:nvSpPr>
        <p:spPr/>
        <p:txBody>
          <a:bodyPr/>
          <a:lstStyle/>
          <a:p>
            <a:r>
              <a:rPr lang="en-US" dirty="0"/>
              <a:t>Document Classification: Public</a:t>
            </a:r>
          </a:p>
        </p:txBody>
      </p:sp>
      <p:pic>
        <p:nvPicPr>
          <p:cNvPr id="8" name="Picture 3">
            <a:extLst>
              <a:ext uri="{FF2B5EF4-FFF2-40B4-BE49-F238E27FC236}">
                <a16:creationId xmlns:a16="http://schemas.microsoft.com/office/drawing/2014/main" id="{167BC63F-FABA-428D-B334-45D0797E70AA}"/>
              </a:ext>
            </a:extLst>
          </p:cNvPr>
          <p:cNvPicPr>
            <a:picLocks noChangeAspect="1" noChangeArrowheads="1"/>
          </p:cNvPicPr>
          <p:nvPr/>
        </p:nvPicPr>
        <p:blipFill>
          <a:blip r:embed="rId3"/>
          <a:stretch>
            <a:fillRect/>
          </a:stretch>
        </p:blipFill>
        <p:spPr bwMode="gray">
          <a:xfrm>
            <a:off x="666122" y="4947903"/>
            <a:ext cx="2502972" cy="1328664"/>
          </a:xfrm>
          <a:prstGeom prst="rect">
            <a:avLst/>
          </a:prstGeom>
        </p:spPr>
      </p:pic>
      <p:pic>
        <p:nvPicPr>
          <p:cNvPr id="6" name="Picture 5">
            <a:extLst>
              <a:ext uri="{FF2B5EF4-FFF2-40B4-BE49-F238E27FC236}">
                <a16:creationId xmlns:a16="http://schemas.microsoft.com/office/drawing/2014/main" id="{1788573C-C3B4-41E1-8C40-D0CF34385A1B}"/>
              </a:ext>
            </a:extLst>
          </p:cNvPr>
          <p:cNvPicPr>
            <a:picLocks noChangeAspect="1"/>
          </p:cNvPicPr>
          <p:nvPr/>
        </p:nvPicPr>
        <p:blipFill>
          <a:blip r:embed="rId4"/>
          <a:stretch>
            <a:fillRect/>
          </a:stretch>
        </p:blipFill>
        <p:spPr>
          <a:xfrm>
            <a:off x="7620000" y="1724024"/>
            <a:ext cx="4114800" cy="3667125"/>
          </a:xfrm>
          <a:prstGeom prst="rect">
            <a:avLst/>
          </a:prstGeom>
        </p:spPr>
      </p:pic>
    </p:spTree>
    <p:extLst>
      <p:ext uri="{BB962C8B-B14F-4D97-AF65-F5344CB8AC3E}">
        <p14:creationId xmlns:p14="http://schemas.microsoft.com/office/powerpoint/2010/main" val="4235184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8"/>
          <p:cNvSpPr>
            <a:spLocks noGrp="1"/>
          </p:cNvSpPr>
          <p:nvPr>
            <p:ph type="title"/>
          </p:nvPr>
        </p:nvSpPr>
        <p:spPr>
          <a:xfrm>
            <a:off x="2243138" y="1089025"/>
            <a:ext cx="7740650" cy="369888"/>
          </a:xfrm>
        </p:spPr>
        <p:txBody>
          <a:bodyPr>
            <a:normAutofit fontScale="90000"/>
          </a:bodyPr>
          <a:lstStyle/>
          <a:p>
            <a:r>
              <a:rPr lang="en-GB" altLang="en-US" dirty="0">
                <a:latin typeface="RN House Sans"/>
                <a:ea typeface="RN House Sans"/>
                <a:cs typeface="RN House Sans"/>
              </a:rPr>
              <a:t>	</a:t>
            </a:r>
          </a:p>
        </p:txBody>
      </p:sp>
      <p:sp>
        <p:nvSpPr>
          <p:cNvPr id="22" name="AutoShape 5">
            <a:extLst>
              <a:ext uri="{FF2B5EF4-FFF2-40B4-BE49-F238E27FC236}">
                <a16:creationId xmlns:a16="http://schemas.microsoft.com/office/drawing/2014/main" id="{64CC4754-BF35-4D65-AD64-0539BECACE9C}"/>
              </a:ext>
            </a:extLst>
          </p:cNvPr>
          <p:cNvSpPr>
            <a:spLocks noChangeArrowheads="1"/>
          </p:cNvSpPr>
          <p:nvPr/>
        </p:nvSpPr>
        <p:spPr bwMode="auto">
          <a:xfrm>
            <a:off x="7375546" y="1669633"/>
            <a:ext cx="2623548" cy="779655"/>
          </a:xfrm>
          <a:prstGeom prst="homePlate">
            <a:avLst>
              <a:gd name="adj" fmla="val 31485"/>
            </a:avLst>
          </a:prstGeom>
          <a:solidFill>
            <a:schemeClr val="tx2"/>
          </a:solidFill>
          <a:ln w="0" algn="ctr">
            <a:noFill/>
            <a:miter lim="800000"/>
            <a:headEnd/>
            <a:tailEnd/>
          </a:ln>
          <a:effectLst/>
          <a:extLst>
            <a:ext uri="{AF507438-7753-43E0-B8FC-AC1667EBCBE1}">
              <a14:hiddenEffects xmlns:a14="http://schemas.microsoft.com/office/drawing/2010/main">
                <a:effectLst>
                  <a:outerShdw dist="17961" dir="13500000" algn="ctr" rotWithShape="0">
                    <a:schemeClr val="accent1"/>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 name="AutoShape 6">
            <a:extLst>
              <a:ext uri="{FF2B5EF4-FFF2-40B4-BE49-F238E27FC236}">
                <a16:creationId xmlns:a16="http://schemas.microsoft.com/office/drawing/2014/main" id="{6ACA84F7-08D1-496B-B3E7-3A54B34D610E}"/>
              </a:ext>
            </a:extLst>
          </p:cNvPr>
          <p:cNvSpPr>
            <a:spLocks noChangeArrowheads="1"/>
          </p:cNvSpPr>
          <p:nvPr/>
        </p:nvSpPr>
        <p:spPr bwMode="auto">
          <a:xfrm>
            <a:off x="3232717" y="1666948"/>
            <a:ext cx="6651513" cy="785025"/>
          </a:xfrm>
          <a:prstGeom prst="homePlate">
            <a:avLst>
              <a:gd name="adj" fmla="val 33893"/>
            </a:avLst>
          </a:prstGeom>
          <a:solidFill>
            <a:srgbClr val="DDDDDD"/>
          </a:solidFill>
          <a:ln>
            <a:noFill/>
          </a:ln>
          <a:effectLst>
            <a:prstShdw prst="shdw17" dist="12700" dir="10800000">
              <a:schemeClr val="bg1"/>
            </a:prstShdw>
          </a:effectLst>
        </p:spPr>
        <p:txBody>
          <a:bodyPr wrap="squar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dirty="0">
                <a:solidFill>
                  <a:srgbClr val="717F88"/>
                </a:solidFill>
                <a:latin typeface="RN House Sans Light" panose="020B0404020203020204" pitchFamily="34" charset="0"/>
                <a:hlinkClick r:id="rId3"/>
              </a:rPr>
              <a:t>Ulster Bank Security Centre</a:t>
            </a:r>
            <a:endParaRPr lang="en-GB" altLang="en-US" dirty="0">
              <a:solidFill>
                <a:srgbClr val="717F88"/>
              </a:solidFill>
              <a:latin typeface="RN House Sans Light" panose="020B0404020203020204" pitchFamily="34" charset="0"/>
            </a:endParaRPr>
          </a:p>
        </p:txBody>
      </p:sp>
      <p:pic>
        <p:nvPicPr>
          <p:cNvPr id="24" name="Picture 7">
            <a:extLst>
              <a:ext uri="{FF2B5EF4-FFF2-40B4-BE49-F238E27FC236}">
                <a16:creationId xmlns:a16="http://schemas.microsoft.com/office/drawing/2014/main" id="{86E4BADC-9E6C-4757-BDB4-761BF3A1708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r="35323"/>
          <a:stretch>
            <a:fillRect/>
          </a:stretch>
        </p:blipFill>
        <p:spPr bwMode="auto">
          <a:xfrm>
            <a:off x="2208212" y="1662114"/>
            <a:ext cx="1039540" cy="794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Oval 8">
            <a:extLst>
              <a:ext uri="{FF2B5EF4-FFF2-40B4-BE49-F238E27FC236}">
                <a16:creationId xmlns:a16="http://schemas.microsoft.com/office/drawing/2014/main" id="{92E3B26D-88C0-468F-85FD-C9451913A078}"/>
              </a:ext>
            </a:extLst>
          </p:cNvPr>
          <p:cNvSpPr>
            <a:spLocks noChangeArrowheads="1"/>
          </p:cNvSpPr>
          <p:nvPr/>
        </p:nvSpPr>
        <p:spPr bwMode="auto">
          <a:xfrm>
            <a:off x="2309160" y="1750174"/>
            <a:ext cx="618569" cy="618570"/>
          </a:xfrm>
          <a:prstGeom prst="ellipse">
            <a:avLst/>
          </a:prstGeom>
          <a:solidFill>
            <a:schemeClr val="tx2"/>
          </a:solidFill>
          <a:ln w="12700" algn="ctr">
            <a:solidFill>
              <a:schemeClr val="tx2"/>
            </a:solidFill>
            <a:round/>
            <a:headEnd/>
            <a:tailEnd/>
          </a:ln>
          <a:effectLst/>
          <a:extLst>
            <a:ext uri="{AF507438-7753-43E0-B8FC-AC1667EBCBE1}">
              <a14:hiddenEffects xmlns:a14="http://schemas.microsoft.com/office/drawing/2010/main">
                <a:effectLst>
                  <a:outerShdw dist="17961" dir="13500000" algn="ctr" rotWithShape="0">
                    <a:srgbClr val="061C3C"/>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sz="1000" b="1">
              <a:latin typeface="Arial MT" charset="0"/>
              <a:ea typeface="MS PGothic" panose="020B0600070205080204" pitchFamily="34" charset="-128"/>
              <a:cs typeface="Arial" panose="020B0604020202020204" pitchFamily="34" charset="0"/>
            </a:endParaRPr>
          </a:p>
        </p:txBody>
      </p:sp>
      <p:sp>
        <p:nvSpPr>
          <p:cNvPr id="27" name="AutoShape 5">
            <a:extLst>
              <a:ext uri="{FF2B5EF4-FFF2-40B4-BE49-F238E27FC236}">
                <a16:creationId xmlns:a16="http://schemas.microsoft.com/office/drawing/2014/main" id="{0C1278FE-11B4-4D92-A348-FA7CA0398F9A}"/>
              </a:ext>
            </a:extLst>
          </p:cNvPr>
          <p:cNvSpPr>
            <a:spLocks noChangeArrowheads="1"/>
          </p:cNvSpPr>
          <p:nvPr/>
        </p:nvSpPr>
        <p:spPr bwMode="auto">
          <a:xfrm>
            <a:off x="7375546" y="2519808"/>
            <a:ext cx="2623548" cy="779655"/>
          </a:xfrm>
          <a:prstGeom prst="homePlate">
            <a:avLst>
              <a:gd name="adj" fmla="val 31485"/>
            </a:avLst>
          </a:prstGeom>
          <a:solidFill>
            <a:schemeClr val="tx2"/>
          </a:solidFill>
          <a:ln w="0" algn="ctr">
            <a:noFill/>
            <a:miter lim="800000"/>
            <a:headEnd/>
            <a:tailEnd/>
          </a:ln>
          <a:effectLst/>
          <a:extLst>
            <a:ext uri="{AF507438-7753-43E0-B8FC-AC1667EBCBE1}">
              <a14:hiddenEffects xmlns:a14="http://schemas.microsoft.com/office/drawing/2010/main">
                <a:effectLst>
                  <a:outerShdw dist="17961" dir="13500000" algn="ctr" rotWithShape="0">
                    <a:schemeClr val="accent1"/>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 name="AutoShape 6">
            <a:extLst>
              <a:ext uri="{FF2B5EF4-FFF2-40B4-BE49-F238E27FC236}">
                <a16:creationId xmlns:a16="http://schemas.microsoft.com/office/drawing/2014/main" id="{41299986-AF7C-4AFF-9D2F-8F3EA0425D01}"/>
              </a:ext>
            </a:extLst>
          </p:cNvPr>
          <p:cNvSpPr>
            <a:spLocks noChangeArrowheads="1"/>
          </p:cNvSpPr>
          <p:nvPr/>
        </p:nvSpPr>
        <p:spPr bwMode="auto">
          <a:xfrm>
            <a:off x="3232717" y="2517660"/>
            <a:ext cx="6651513" cy="785025"/>
          </a:xfrm>
          <a:prstGeom prst="homePlate">
            <a:avLst>
              <a:gd name="adj" fmla="val 33893"/>
            </a:avLst>
          </a:prstGeom>
          <a:solidFill>
            <a:srgbClr val="DDDDDD"/>
          </a:solidFill>
          <a:ln>
            <a:noFill/>
          </a:ln>
          <a:effectLst>
            <a:prstShdw prst="shdw17" dist="12700" dir="10800000">
              <a:schemeClr val="bg1"/>
            </a:prstShdw>
          </a:effectLst>
          <a:extLst>
            <a:ext uri="{91240B29-F687-4F45-9708-019B960494DF}">
              <a14:hiddenLine xmlns:a14="http://schemas.microsoft.com/office/drawing/2010/main" w="25400" algn="ctr">
                <a:solidFill>
                  <a:srgbClr val="008EB0"/>
                </a:solidFill>
                <a:miter lim="800000"/>
                <a:headEnd/>
                <a:tailEnd/>
              </a14:hiddenLine>
            </a:ext>
          </a:extLst>
        </p:spPr>
        <p:txBody>
          <a:bodyPr wrap="square" anchor="ctr"/>
          <a:lstStyle/>
          <a:p>
            <a:pPr eaLnBrk="1" hangingPunct="1"/>
            <a:r>
              <a:rPr lang="en-GB" altLang="en-US" dirty="0">
                <a:solidFill>
                  <a:srgbClr val="717F88"/>
                </a:solidFill>
                <a:latin typeface="RN House Sans Light" panose="020B0404020203020204" pitchFamily="34" charset="0"/>
                <a:hlinkClick r:id="rId5"/>
              </a:rPr>
              <a:t>Friends Against Scams video</a:t>
            </a:r>
            <a:endParaRPr lang="en-GB" altLang="en-US" dirty="0">
              <a:solidFill>
                <a:srgbClr val="717F88"/>
              </a:solidFill>
              <a:latin typeface="RN House Sans Light" panose="020B0404020203020204" pitchFamily="34" charset="0"/>
            </a:endParaRPr>
          </a:p>
        </p:txBody>
      </p:sp>
      <p:pic>
        <p:nvPicPr>
          <p:cNvPr id="29" name="Picture 7">
            <a:extLst>
              <a:ext uri="{FF2B5EF4-FFF2-40B4-BE49-F238E27FC236}">
                <a16:creationId xmlns:a16="http://schemas.microsoft.com/office/drawing/2014/main" id="{69ACA48D-DC9C-4699-8106-F1E09D50D12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r="35323"/>
          <a:stretch>
            <a:fillRect/>
          </a:stretch>
        </p:blipFill>
        <p:spPr bwMode="auto">
          <a:xfrm>
            <a:off x="2208212" y="2517659"/>
            <a:ext cx="1039540" cy="794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Oval 8">
            <a:extLst>
              <a:ext uri="{FF2B5EF4-FFF2-40B4-BE49-F238E27FC236}">
                <a16:creationId xmlns:a16="http://schemas.microsoft.com/office/drawing/2014/main" id="{855ECBDB-70AF-48D2-90F3-CA6634C69932}"/>
              </a:ext>
            </a:extLst>
          </p:cNvPr>
          <p:cNvSpPr>
            <a:spLocks noChangeArrowheads="1"/>
          </p:cNvSpPr>
          <p:nvPr/>
        </p:nvSpPr>
        <p:spPr bwMode="auto">
          <a:xfrm>
            <a:off x="2309160" y="2601424"/>
            <a:ext cx="618569" cy="618570"/>
          </a:xfrm>
          <a:prstGeom prst="ellipse">
            <a:avLst/>
          </a:prstGeom>
          <a:solidFill>
            <a:schemeClr val="tx2"/>
          </a:solidFill>
          <a:ln w="12700" algn="ctr">
            <a:solidFill>
              <a:schemeClr val="tx2"/>
            </a:solidFill>
            <a:round/>
            <a:headEnd/>
            <a:tailEnd/>
          </a:ln>
          <a:effectLst/>
          <a:extLst>
            <a:ext uri="{AF507438-7753-43E0-B8FC-AC1667EBCBE1}">
              <a14:hiddenEffects xmlns:a14="http://schemas.microsoft.com/office/drawing/2010/main">
                <a:effectLst>
                  <a:outerShdw dist="17961" dir="13500000" algn="ctr" rotWithShape="0">
                    <a:srgbClr val="061C3C"/>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sz="1000" b="1">
              <a:latin typeface="Arial MT" charset="0"/>
              <a:ea typeface="MS PGothic" panose="020B0600070205080204" pitchFamily="34" charset="-128"/>
              <a:cs typeface="Arial" panose="020B0604020202020204" pitchFamily="34" charset="0"/>
            </a:endParaRPr>
          </a:p>
        </p:txBody>
      </p:sp>
      <p:sp>
        <p:nvSpPr>
          <p:cNvPr id="32" name="AutoShape 5">
            <a:extLst>
              <a:ext uri="{FF2B5EF4-FFF2-40B4-BE49-F238E27FC236}">
                <a16:creationId xmlns:a16="http://schemas.microsoft.com/office/drawing/2014/main" id="{35F29B8B-047F-4A7A-B9F6-3013C73E07C4}"/>
              </a:ext>
            </a:extLst>
          </p:cNvPr>
          <p:cNvSpPr>
            <a:spLocks noChangeArrowheads="1"/>
          </p:cNvSpPr>
          <p:nvPr/>
        </p:nvSpPr>
        <p:spPr bwMode="auto">
          <a:xfrm>
            <a:off x="7375546" y="3375353"/>
            <a:ext cx="2623548" cy="779655"/>
          </a:xfrm>
          <a:prstGeom prst="homePlate">
            <a:avLst>
              <a:gd name="adj" fmla="val 31485"/>
            </a:avLst>
          </a:prstGeom>
          <a:solidFill>
            <a:schemeClr val="tx2"/>
          </a:solidFill>
          <a:ln w="0" algn="ctr">
            <a:noFill/>
            <a:miter lim="800000"/>
            <a:headEnd/>
            <a:tailEnd/>
          </a:ln>
          <a:effectLst/>
          <a:extLst>
            <a:ext uri="{AF507438-7753-43E0-B8FC-AC1667EBCBE1}">
              <a14:hiddenEffects xmlns:a14="http://schemas.microsoft.com/office/drawing/2010/main">
                <a:effectLst>
                  <a:outerShdw dist="17961" dir="13500000" algn="ctr" rotWithShape="0">
                    <a:schemeClr val="accent1"/>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 name="AutoShape 6">
            <a:extLst>
              <a:ext uri="{FF2B5EF4-FFF2-40B4-BE49-F238E27FC236}">
                <a16:creationId xmlns:a16="http://schemas.microsoft.com/office/drawing/2014/main" id="{E6DD89FA-E907-4A55-95C9-8DCB369EC852}"/>
              </a:ext>
            </a:extLst>
          </p:cNvPr>
          <p:cNvSpPr>
            <a:spLocks noChangeArrowheads="1"/>
          </p:cNvSpPr>
          <p:nvPr/>
        </p:nvSpPr>
        <p:spPr bwMode="auto">
          <a:xfrm>
            <a:off x="3232717" y="3373205"/>
            <a:ext cx="6651513" cy="785025"/>
          </a:xfrm>
          <a:prstGeom prst="homePlate">
            <a:avLst>
              <a:gd name="adj" fmla="val 33893"/>
            </a:avLst>
          </a:prstGeom>
          <a:solidFill>
            <a:srgbClr val="DDDDDD"/>
          </a:solidFill>
          <a:ln>
            <a:noFill/>
          </a:ln>
          <a:effectLst>
            <a:prstShdw prst="shdw17" dist="12700" dir="10800000">
              <a:schemeClr val="bg1"/>
            </a:prstShdw>
          </a:effectLst>
          <a:extLst>
            <a:ext uri="{91240B29-F687-4F45-9708-019B960494DF}">
              <a14:hiddenLine xmlns:a14="http://schemas.microsoft.com/office/drawing/2010/main" w="25400" algn="ctr">
                <a:solidFill>
                  <a:srgbClr val="008EB0"/>
                </a:solidFill>
                <a:miter lim="800000"/>
                <a:headEnd/>
                <a:tailEnd/>
              </a14:hiddenLine>
            </a:ext>
          </a:extLst>
        </p:spPr>
        <p:txBody>
          <a:bodyPr wrap="square" anchor="ctr"/>
          <a:lstStyle/>
          <a:p>
            <a:pPr eaLnBrk="1" hangingPunct="1"/>
            <a:r>
              <a:rPr lang="en-GB" altLang="en-US" b="1" dirty="0">
                <a:solidFill>
                  <a:srgbClr val="717F88"/>
                </a:solidFill>
                <a:latin typeface="RN House Sans Light" panose="020B0404020203020204" pitchFamily="34" charset="0"/>
              </a:rPr>
              <a:t>If you think you’ve been a victim, contact your bank in the first instance</a:t>
            </a:r>
          </a:p>
        </p:txBody>
      </p:sp>
      <p:pic>
        <p:nvPicPr>
          <p:cNvPr id="34" name="Picture 7">
            <a:extLst>
              <a:ext uri="{FF2B5EF4-FFF2-40B4-BE49-F238E27FC236}">
                <a16:creationId xmlns:a16="http://schemas.microsoft.com/office/drawing/2014/main" id="{286D6CB2-B0D2-40DF-AF5E-942D70C106C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r="35323"/>
          <a:stretch>
            <a:fillRect/>
          </a:stretch>
        </p:blipFill>
        <p:spPr bwMode="auto">
          <a:xfrm>
            <a:off x="2208212" y="3373204"/>
            <a:ext cx="1039540" cy="794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Oval 8">
            <a:extLst>
              <a:ext uri="{FF2B5EF4-FFF2-40B4-BE49-F238E27FC236}">
                <a16:creationId xmlns:a16="http://schemas.microsoft.com/office/drawing/2014/main" id="{7F5319FD-C1E8-426F-89DE-64BA437F9750}"/>
              </a:ext>
            </a:extLst>
          </p:cNvPr>
          <p:cNvSpPr>
            <a:spLocks noChangeArrowheads="1"/>
          </p:cNvSpPr>
          <p:nvPr/>
        </p:nvSpPr>
        <p:spPr bwMode="auto">
          <a:xfrm>
            <a:off x="2309160" y="3456969"/>
            <a:ext cx="618569" cy="618570"/>
          </a:xfrm>
          <a:prstGeom prst="ellipse">
            <a:avLst/>
          </a:prstGeom>
          <a:solidFill>
            <a:schemeClr val="tx2"/>
          </a:solidFill>
          <a:ln w="12700" algn="ctr">
            <a:solidFill>
              <a:schemeClr val="tx2"/>
            </a:solidFill>
            <a:round/>
            <a:headEnd/>
            <a:tailEnd/>
          </a:ln>
          <a:effectLst/>
          <a:extLst>
            <a:ext uri="{AF507438-7753-43E0-B8FC-AC1667EBCBE1}">
              <a14:hiddenEffects xmlns:a14="http://schemas.microsoft.com/office/drawing/2010/main">
                <a:effectLst>
                  <a:outerShdw dist="17961" dir="13500000" algn="ctr" rotWithShape="0">
                    <a:srgbClr val="061C3C"/>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sz="1000" b="1">
              <a:latin typeface="Arial MT" charset="0"/>
              <a:ea typeface="MS PGothic" panose="020B0600070205080204" pitchFamily="34" charset="-128"/>
              <a:cs typeface="Arial" panose="020B0604020202020204" pitchFamily="34" charset="0"/>
            </a:endParaRPr>
          </a:p>
        </p:txBody>
      </p:sp>
      <p:sp>
        <p:nvSpPr>
          <p:cNvPr id="37" name="AutoShape 5">
            <a:extLst>
              <a:ext uri="{FF2B5EF4-FFF2-40B4-BE49-F238E27FC236}">
                <a16:creationId xmlns:a16="http://schemas.microsoft.com/office/drawing/2014/main" id="{B9229166-C822-4490-AD41-9B12A3AA3928}"/>
              </a:ext>
            </a:extLst>
          </p:cNvPr>
          <p:cNvSpPr>
            <a:spLocks noChangeArrowheads="1"/>
          </p:cNvSpPr>
          <p:nvPr/>
        </p:nvSpPr>
        <p:spPr bwMode="auto">
          <a:xfrm>
            <a:off x="7375546" y="4230898"/>
            <a:ext cx="2623548" cy="779655"/>
          </a:xfrm>
          <a:prstGeom prst="homePlate">
            <a:avLst>
              <a:gd name="adj" fmla="val 31485"/>
            </a:avLst>
          </a:prstGeom>
          <a:solidFill>
            <a:schemeClr val="tx2"/>
          </a:solidFill>
          <a:ln w="0" algn="ctr">
            <a:noFill/>
            <a:miter lim="800000"/>
            <a:headEnd/>
            <a:tailEnd/>
          </a:ln>
          <a:effectLst/>
          <a:extLst>
            <a:ext uri="{AF507438-7753-43E0-B8FC-AC1667EBCBE1}">
              <a14:hiddenEffects xmlns:a14="http://schemas.microsoft.com/office/drawing/2010/main">
                <a:effectLst>
                  <a:outerShdw dist="17961" dir="13500000" algn="ctr" rotWithShape="0">
                    <a:schemeClr val="accent1"/>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8" name="AutoShape 6">
            <a:extLst>
              <a:ext uri="{FF2B5EF4-FFF2-40B4-BE49-F238E27FC236}">
                <a16:creationId xmlns:a16="http://schemas.microsoft.com/office/drawing/2014/main" id="{8E3716D4-A74D-4242-8ED6-8E3EE598AB16}"/>
              </a:ext>
            </a:extLst>
          </p:cNvPr>
          <p:cNvSpPr>
            <a:spLocks noChangeArrowheads="1"/>
          </p:cNvSpPr>
          <p:nvPr/>
        </p:nvSpPr>
        <p:spPr bwMode="auto">
          <a:xfrm>
            <a:off x="3232717" y="4228750"/>
            <a:ext cx="6651513" cy="785025"/>
          </a:xfrm>
          <a:prstGeom prst="homePlate">
            <a:avLst>
              <a:gd name="adj" fmla="val 33893"/>
            </a:avLst>
          </a:prstGeom>
          <a:solidFill>
            <a:srgbClr val="DDDDDD"/>
          </a:solidFill>
          <a:ln>
            <a:noFill/>
          </a:ln>
          <a:effectLst>
            <a:prstShdw prst="shdw17" dist="12700" dir="10800000">
              <a:schemeClr val="bg1"/>
            </a:prstShdw>
          </a:effectLst>
          <a:extLst>
            <a:ext uri="{91240B29-F687-4F45-9708-019B960494DF}">
              <a14:hiddenLine xmlns:a14="http://schemas.microsoft.com/office/drawing/2010/main" w="25400" algn="ctr">
                <a:solidFill>
                  <a:srgbClr val="008EB0"/>
                </a:solidFill>
                <a:miter lim="800000"/>
                <a:headEnd/>
                <a:tailEnd/>
              </a14:hiddenLine>
            </a:ext>
          </a:extLst>
        </p:spPr>
        <p:txBody>
          <a:bodyPr wrap="square" anchor="ctr"/>
          <a:lstStyle/>
          <a:p>
            <a:pPr eaLnBrk="1" hangingPunct="1"/>
            <a:r>
              <a:rPr lang="en-GB" altLang="en-US" b="1" dirty="0">
                <a:solidFill>
                  <a:srgbClr val="717F88"/>
                </a:solidFill>
                <a:latin typeface="RN House Sans Light" panose="020B0404020203020204" pitchFamily="34" charset="0"/>
              </a:rPr>
              <a:t>Ulster Bank Customers – Download Malwarebytes Premium</a:t>
            </a:r>
          </a:p>
        </p:txBody>
      </p:sp>
      <p:pic>
        <p:nvPicPr>
          <p:cNvPr id="39" name="Picture 7">
            <a:extLst>
              <a:ext uri="{FF2B5EF4-FFF2-40B4-BE49-F238E27FC236}">
                <a16:creationId xmlns:a16="http://schemas.microsoft.com/office/drawing/2014/main" id="{0E0E39D0-884C-4065-80FE-5F3FA65DA0D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r="35323"/>
          <a:stretch>
            <a:fillRect/>
          </a:stretch>
        </p:blipFill>
        <p:spPr bwMode="auto">
          <a:xfrm>
            <a:off x="2208212" y="4228749"/>
            <a:ext cx="1039540" cy="794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Oval 8">
            <a:extLst>
              <a:ext uri="{FF2B5EF4-FFF2-40B4-BE49-F238E27FC236}">
                <a16:creationId xmlns:a16="http://schemas.microsoft.com/office/drawing/2014/main" id="{22FEC0A2-ACF3-4007-94A4-42371FD1B3D0}"/>
              </a:ext>
            </a:extLst>
          </p:cNvPr>
          <p:cNvSpPr>
            <a:spLocks noChangeArrowheads="1"/>
          </p:cNvSpPr>
          <p:nvPr/>
        </p:nvSpPr>
        <p:spPr bwMode="auto">
          <a:xfrm>
            <a:off x="2309160" y="4312514"/>
            <a:ext cx="618569" cy="618570"/>
          </a:xfrm>
          <a:prstGeom prst="ellipse">
            <a:avLst/>
          </a:prstGeom>
          <a:solidFill>
            <a:schemeClr val="tx2"/>
          </a:solidFill>
          <a:ln w="12700" algn="ctr">
            <a:solidFill>
              <a:schemeClr val="tx2"/>
            </a:solidFill>
            <a:round/>
            <a:headEnd/>
            <a:tailEnd/>
          </a:ln>
          <a:effectLst/>
          <a:extLst>
            <a:ext uri="{AF507438-7753-43E0-B8FC-AC1667EBCBE1}">
              <a14:hiddenEffects xmlns:a14="http://schemas.microsoft.com/office/drawing/2010/main">
                <a:effectLst>
                  <a:outerShdw dist="17961" dir="13500000" algn="ctr" rotWithShape="0">
                    <a:srgbClr val="061C3C"/>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sz="1000" b="1">
              <a:latin typeface="Arial MT" charset="0"/>
              <a:ea typeface="MS PGothic" panose="020B0600070205080204" pitchFamily="34" charset="-128"/>
              <a:cs typeface="Arial" panose="020B0604020202020204" pitchFamily="34" charset="0"/>
            </a:endParaRPr>
          </a:p>
        </p:txBody>
      </p:sp>
      <p:sp>
        <p:nvSpPr>
          <p:cNvPr id="42" name="AutoShape 5">
            <a:extLst>
              <a:ext uri="{FF2B5EF4-FFF2-40B4-BE49-F238E27FC236}">
                <a16:creationId xmlns:a16="http://schemas.microsoft.com/office/drawing/2014/main" id="{47841696-3602-4857-A85B-322535C8D762}"/>
              </a:ext>
            </a:extLst>
          </p:cNvPr>
          <p:cNvSpPr>
            <a:spLocks noChangeArrowheads="1"/>
          </p:cNvSpPr>
          <p:nvPr/>
        </p:nvSpPr>
        <p:spPr bwMode="auto">
          <a:xfrm>
            <a:off x="7375546" y="5086442"/>
            <a:ext cx="2623548" cy="779655"/>
          </a:xfrm>
          <a:prstGeom prst="homePlate">
            <a:avLst>
              <a:gd name="adj" fmla="val 31485"/>
            </a:avLst>
          </a:prstGeom>
          <a:solidFill>
            <a:schemeClr val="tx2"/>
          </a:solidFill>
          <a:ln w="0" algn="ctr">
            <a:noFill/>
            <a:miter lim="800000"/>
            <a:headEnd/>
            <a:tailEnd/>
          </a:ln>
          <a:effectLst/>
          <a:extLst>
            <a:ext uri="{AF507438-7753-43E0-B8FC-AC1667EBCBE1}">
              <a14:hiddenEffects xmlns:a14="http://schemas.microsoft.com/office/drawing/2010/main">
                <a:effectLst>
                  <a:outerShdw dist="17961" dir="13500000" algn="ctr" rotWithShape="0">
                    <a:schemeClr val="accent1"/>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3" name="AutoShape 6">
            <a:extLst>
              <a:ext uri="{FF2B5EF4-FFF2-40B4-BE49-F238E27FC236}">
                <a16:creationId xmlns:a16="http://schemas.microsoft.com/office/drawing/2014/main" id="{3AA676B0-3900-41C1-8F7F-DD48469D1D0B}"/>
              </a:ext>
            </a:extLst>
          </p:cNvPr>
          <p:cNvSpPr>
            <a:spLocks noChangeArrowheads="1"/>
          </p:cNvSpPr>
          <p:nvPr/>
        </p:nvSpPr>
        <p:spPr bwMode="auto">
          <a:xfrm>
            <a:off x="3232717" y="5084294"/>
            <a:ext cx="6651513" cy="785025"/>
          </a:xfrm>
          <a:prstGeom prst="homePlate">
            <a:avLst>
              <a:gd name="adj" fmla="val 33893"/>
            </a:avLst>
          </a:prstGeom>
          <a:solidFill>
            <a:srgbClr val="DDDDDD"/>
          </a:solidFill>
          <a:ln>
            <a:noFill/>
          </a:ln>
          <a:effectLst>
            <a:prstShdw prst="shdw17" dist="12700" dir="10800000">
              <a:schemeClr val="bg1"/>
            </a:prstShdw>
          </a:effectLst>
          <a:extLst>
            <a:ext uri="{91240B29-F687-4F45-9708-019B960494DF}">
              <a14:hiddenLine xmlns:a14="http://schemas.microsoft.com/office/drawing/2010/main" w="25400" algn="ctr">
                <a:solidFill>
                  <a:srgbClr val="008EB0"/>
                </a:solidFill>
                <a:miter lim="800000"/>
                <a:headEnd/>
                <a:tailEnd/>
              </a14:hiddenLine>
            </a:ext>
          </a:extLst>
        </p:spPr>
        <p:txBody>
          <a:bodyPr wrap="square" anchor="ctr"/>
          <a:lstStyle/>
          <a:p>
            <a:pPr eaLnBrk="1" hangingPunct="1"/>
            <a:r>
              <a:rPr lang="en-GB" altLang="en-US" b="1" dirty="0">
                <a:solidFill>
                  <a:srgbClr val="717F88"/>
                </a:solidFill>
                <a:latin typeface="RN House Sans Light" panose="020B0404020203020204" pitchFamily="34" charset="0"/>
              </a:rPr>
              <a:t>Talk – You are not alone and shouldn’t feel embarrassed</a:t>
            </a:r>
          </a:p>
        </p:txBody>
      </p:sp>
      <p:pic>
        <p:nvPicPr>
          <p:cNvPr id="44" name="Picture 7">
            <a:extLst>
              <a:ext uri="{FF2B5EF4-FFF2-40B4-BE49-F238E27FC236}">
                <a16:creationId xmlns:a16="http://schemas.microsoft.com/office/drawing/2014/main" id="{4CF7ACE5-CD15-4A7E-B33E-7AAC1FFF1B0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r="35323"/>
          <a:stretch>
            <a:fillRect/>
          </a:stretch>
        </p:blipFill>
        <p:spPr bwMode="auto">
          <a:xfrm>
            <a:off x="2208212" y="5084293"/>
            <a:ext cx="1039540" cy="794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Oval 8">
            <a:extLst>
              <a:ext uri="{FF2B5EF4-FFF2-40B4-BE49-F238E27FC236}">
                <a16:creationId xmlns:a16="http://schemas.microsoft.com/office/drawing/2014/main" id="{658D5615-D403-4ED4-BD36-69E4D28460D6}"/>
              </a:ext>
            </a:extLst>
          </p:cNvPr>
          <p:cNvSpPr>
            <a:spLocks noChangeArrowheads="1"/>
          </p:cNvSpPr>
          <p:nvPr/>
        </p:nvSpPr>
        <p:spPr bwMode="auto">
          <a:xfrm>
            <a:off x="2309160" y="5168058"/>
            <a:ext cx="618569" cy="618570"/>
          </a:xfrm>
          <a:prstGeom prst="ellipse">
            <a:avLst/>
          </a:prstGeom>
          <a:solidFill>
            <a:schemeClr val="tx2"/>
          </a:solidFill>
          <a:ln w="12700" algn="ctr">
            <a:solidFill>
              <a:schemeClr val="tx2"/>
            </a:solidFill>
            <a:round/>
            <a:headEnd/>
            <a:tailEnd/>
          </a:ln>
          <a:effectLst/>
          <a:extLst>
            <a:ext uri="{AF507438-7753-43E0-B8FC-AC1667EBCBE1}">
              <a14:hiddenEffects xmlns:a14="http://schemas.microsoft.com/office/drawing/2010/main">
                <a:effectLst>
                  <a:outerShdw dist="17961" dir="13500000" algn="ctr" rotWithShape="0">
                    <a:srgbClr val="061C3C"/>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sz="1000" b="1">
              <a:latin typeface="Arial MT" charset="0"/>
              <a:ea typeface="MS PGothic" panose="020B0600070205080204" pitchFamily="34" charset="-128"/>
              <a:cs typeface="Arial" panose="020B0604020202020204" pitchFamily="34" charset="0"/>
            </a:endParaRPr>
          </a:p>
        </p:txBody>
      </p:sp>
      <p:grpSp>
        <p:nvGrpSpPr>
          <p:cNvPr id="46" name="Group 45">
            <a:extLst>
              <a:ext uri="{FF2B5EF4-FFF2-40B4-BE49-F238E27FC236}">
                <a16:creationId xmlns:a16="http://schemas.microsoft.com/office/drawing/2014/main" id="{EE9E4AB6-ABC5-4139-BB7F-E8030129CA57}"/>
              </a:ext>
            </a:extLst>
          </p:cNvPr>
          <p:cNvGrpSpPr/>
          <p:nvPr/>
        </p:nvGrpSpPr>
        <p:grpSpPr>
          <a:xfrm>
            <a:off x="2468424" y="2795871"/>
            <a:ext cx="300038" cy="228600"/>
            <a:chOff x="2800350" y="2297113"/>
            <a:chExt cx="300038" cy="228600"/>
          </a:xfrm>
          <a:solidFill>
            <a:schemeClr val="bg1"/>
          </a:solidFill>
        </p:grpSpPr>
        <p:sp>
          <p:nvSpPr>
            <p:cNvPr id="47" name="Freeform 31">
              <a:extLst>
                <a:ext uri="{FF2B5EF4-FFF2-40B4-BE49-F238E27FC236}">
                  <a16:creationId xmlns:a16="http://schemas.microsoft.com/office/drawing/2014/main" id="{22CE2EF2-9CDD-4221-B550-64D52DF4CBCC}"/>
                </a:ext>
              </a:extLst>
            </p:cNvPr>
            <p:cNvSpPr>
              <a:spLocks noChangeAspect="1" noEditPoints="1"/>
            </p:cNvSpPr>
            <p:nvPr/>
          </p:nvSpPr>
          <p:spPr bwMode="auto">
            <a:xfrm>
              <a:off x="2800350" y="2297113"/>
              <a:ext cx="300038" cy="228600"/>
            </a:xfrm>
            <a:custGeom>
              <a:avLst/>
              <a:gdLst>
                <a:gd name="T0" fmla="*/ 41 w 94"/>
                <a:gd name="T1" fmla="*/ 62 h 72"/>
                <a:gd name="T2" fmla="*/ 40 w 94"/>
                <a:gd name="T3" fmla="*/ 63 h 72"/>
                <a:gd name="T4" fmla="*/ 38 w 94"/>
                <a:gd name="T5" fmla="*/ 68 h 72"/>
                <a:gd name="T6" fmla="*/ 37 w 94"/>
                <a:gd name="T7" fmla="*/ 68 h 72"/>
                <a:gd name="T8" fmla="*/ 29 w 94"/>
                <a:gd name="T9" fmla="*/ 68 h 72"/>
                <a:gd name="T10" fmla="*/ 28 w 94"/>
                <a:gd name="T11" fmla="*/ 69 h 72"/>
                <a:gd name="T12" fmla="*/ 28 w 94"/>
                <a:gd name="T13" fmla="*/ 71 h 72"/>
                <a:gd name="T14" fmla="*/ 29 w 94"/>
                <a:gd name="T15" fmla="*/ 72 h 72"/>
                <a:gd name="T16" fmla="*/ 65 w 94"/>
                <a:gd name="T17" fmla="*/ 72 h 72"/>
                <a:gd name="T18" fmla="*/ 66 w 94"/>
                <a:gd name="T19" fmla="*/ 71 h 72"/>
                <a:gd name="T20" fmla="*/ 66 w 94"/>
                <a:gd name="T21" fmla="*/ 69 h 72"/>
                <a:gd name="T22" fmla="*/ 65 w 94"/>
                <a:gd name="T23" fmla="*/ 68 h 72"/>
                <a:gd name="T24" fmla="*/ 58 w 94"/>
                <a:gd name="T25" fmla="*/ 68 h 72"/>
                <a:gd name="T26" fmla="*/ 57 w 94"/>
                <a:gd name="T27" fmla="*/ 68 h 72"/>
                <a:gd name="T28" fmla="*/ 54 w 94"/>
                <a:gd name="T29" fmla="*/ 63 h 72"/>
                <a:gd name="T30" fmla="*/ 53 w 94"/>
                <a:gd name="T31" fmla="*/ 62 h 72"/>
                <a:gd name="T32" fmla="*/ 41 w 94"/>
                <a:gd name="T33" fmla="*/ 62 h 72"/>
                <a:gd name="T34" fmla="*/ 8 w 94"/>
                <a:gd name="T35" fmla="*/ 58 h 72"/>
                <a:gd name="T36" fmla="*/ 10 w 94"/>
                <a:gd name="T37" fmla="*/ 57 h 72"/>
                <a:gd name="T38" fmla="*/ 11 w 94"/>
                <a:gd name="T39" fmla="*/ 58 h 72"/>
                <a:gd name="T40" fmla="*/ 10 w 94"/>
                <a:gd name="T41" fmla="*/ 59 h 72"/>
                <a:gd name="T42" fmla="*/ 8 w 94"/>
                <a:gd name="T43" fmla="*/ 58 h 72"/>
                <a:gd name="T44" fmla="*/ 12 w 94"/>
                <a:gd name="T45" fmla="*/ 58 h 72"/>
                <a:gd name="T46" fmla="*/ 13 w 94"/>
                <a:gd name="T47" fmla="*/ 57 h 72"/>
                <a:gd name="T48" fmla="*/ 14 w 94"/>
                <a:gd name="T49" fmla="*/ 58 h 72"/>
                <a:gd name="T50" fmla="*/ 13 w 94"/>
                <a:gd name="T51" fmla="*/ 59 h 72"/>
                <a:gd name="T52" fmla="*/ 12 w 94"/>
                <a:gd name="T53" fmla="*/ 58 h 72"/>
                <a:gd name="T54" fmla="*/ 6 w 94"/>
                <a:gd name="T55" fmla="*/ 53 h 72"/>
                <a:gd name="T56" fmla="*/ 6 w 94"/>
                <a:gd name="T57" fmla="*/ 8 h 72"/>
                <a:gd name="T58" fmla="*/ 9 w 94"/>
                <a:gd name="T59" fmla="*/ 6 h 72"/>
                <a:gd name="T60" fmla="*/ 85 w 94"/>
                <a:gd name="T61" fmla="*/ 6 h 72"/>
                <a:gd name="T62" fmla="*/ 88 w 94"/>
                <a:gd name="T63" fmla="*/ 8 h 72"/>
                <a:gd name="T64" fmla="*/ 88 w 94"/>
                <a:gd name="T65" fmla="*/ 53 h 72"/>
                <a:gd name="T66" fmla="*/ 85 w 94"/>
                <a:gd name="T67" fmla="*/ 55 h 72"/>
                <a:gd name="T68" fmla="*/ 9 w 94"/>
                <a:gd name="T69" fmla="*/ 55 h 72"/>
                <a:gd name="T70" fmla="*/ 6 w 94"/>
                <a:gd name="T71" fmla="*/ 53 h 72"/>
                <a:gd name="T72" fmla="*/ 7 w 94"/>
                <a:gd name="T73" fmla="*/ 0 h 72"/>
                <a:gd name="T74" fmla="*/ 0 w 94"/>
                <a:gd name="T75" fmla="*/ 7 h 72"/>
                <a:gd name="T76" fmla="*/ 0 w 94"/>
                <a:gd name="T77" fmla="*/ 54 h 72"/>
                <a:gd name="T78" fmla="*/ 7 w 94"/>
                <a:gd name="T79" fmla="*/ 61 h 72"/>
                <a:gd name="T80" fmla="*/ 87 w 94"/>
                <a:gd name="T81" fmla="*/ 61 h 72"/>
                <a:gd name="T82" fmla="*/ 94 w 94"/>
                <a:gd name="T83" fmla="*/ 54 h 72"/>
                <a:gd name="T84" fmla="*/ 94 w 94"/>
                <a:gd name="T85" fmla="*/ 7 h 72"/>
                <a:gd name="T86" fmla="*/ 87 w 94"/>
                <a:gd name="T87" fmla="*/ 0 h 72"/>
                <a:gd name="T88" fmla="*/ 7 w 94"/>
                <a:gd name="T8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4" h="72">
                  <a:moveTo>
                    <a:pt x="41" y="62"/>
                  </a:moveTo>
                  <a:cubicBezTo>
                    <a:pt x="41" y="62"/>
                    <a:pt x="40" y="62"/>
                    <a:pt x="40" y="63"/>
                  </a:cubicBezTo>
                  <a:cubicBezTo>
                    <a:pt x="38" y="68"/>
                    <a:pt x="38" y="68"/>
                    <a:pt x="38" y="68"/>
                  </a:cubicBezTo>
                  <a:cubicBezTo>
                    <a:pt x="38" y="68"/>
                    <a:pt x="37" y="68"/>
                    <a:pt x="37" y="68"/>
                  </a:cubicBezTo>
                  <a:cubicBezTo>
                    <a:pt x="29" y="68"/>
                    <a:pt x="29" y="68"/>
                    <a:pt x="29" y="68"/>
                  </a:cubicBezTo>
                  <a:cubicBezTo>
                    <a:pt x="29" y="68"/>
                    <a:pt x="28" y="69"/>
                    <a:pt x="28" y="69"/>
                  </a:cubicBezTo>
                  <a:cubicBezTo>
                    <a:pt x="28" y="71"/>
                    <a:pt x="28" y="71"/>
                    <a:pt x="28" y="71"/>
                  </a:cubicBezTo>
                  <a:cubicBezTo>
                    <a:pt x="28" y="72"/>
                    <a:pt x="29" y="72"/>
                    <a:pt x="29" y="72"/>
                  </a:cubicBezTo>
                  <a:cubicBezTo>
                    <a:pt x="65" y="72"/>
                    <a:pt x="65" y="72"/>
                    <a:pt x="65" y="72"/>
                  </a:cubicBezTo>
                  <a:cubicBezTo>
                    <a:pt x="65" y="72"/>
                    <a:pt x="66" y="72"/>
                    <a:pt x="66" y="71"/>
                  </a:cubicBezTo>
                  <a:cubicBezTo>
                    <a:pt x="66" y="69"/>
                    <a:pt x="66" y="69"/>
                    <a:pt x="66" y="69"/>
                  </a:cubicBezTo>
                  <a:cubicBezTo>
                    <a:pt x="66" y="69"/>
                    <a:pt x="65" y="68"/>
                    <a:pt x="65" y="68"/>
                  </a:cubicBezTo>
                  <a:cubicBezTo>
                    <a:pt x="58" y="68"/>
                    <a:pt x="58" y="68"/>
                    <a:pt x="58" y="68"/>
                  </a:cubicBezTo>
                  <a:cubicBezTo>
                    <a:pt x="57" y="68"/>
                    <a:pt x="57" y="68"/>
                    <a:pt x="57" y="68"/>
                  </a:cubicBezTo>
                  <a:cubicBezTo>
                    <a:pt x="54" y="63"/>
                    <a:pt x="54" y="63"/>
                    <a:pt x="54" y="63"/>
                  </a:cubicBezTo>
                  <a:cubicBezTo>
                    <a:pt x="54" y="62"/>
                    <a:pt x="54" y="62"/>
                    <a:pt x="53" y="62"/>
                  </a:cubicBezTo>
                  <a:lnTo>
                    <a:pt x="41" y="62"/>
                  </a:lnTo>
                  <a:close/>
                  <a:moveTo>
                    <a:pt x="8" y="58"/>
                  </a:moveTo>
                  <a:cubicBezTo>
                    <a:pt x="8" y="58"/>
                    <a:pt x="9" y="57"/>
                    <a:pt x="10" y="57"/>
                  </a:cubicBezTo>
                  <a:cubicBezTo>
                    <a:pt x="10" y="57"/>
                    <a:pt x="11" y="58"/>
                    <a:pt x="11" y="58"/>
                  </a:cubicBezTo>
                  <a:cubicBezTo>
                    <a:pt x="11" y="59"/>
                    <a:pt x="10" y="59"/>
                    <a:pt x="10" y="59"/>
                  </a:cubicBezTo>
                  <a:cubicBezTo>
                    <a:pt x="9" y="59"/>
                    <a:pt x="8" y="59"/>
                    <a:pt x="8" y="58"/>
                  </a:cubicBezTo>
                  <a:moveTo>
                    <a:pt x="12" y="58"/>
                  </a:moveTo>
                  <a:cubicBezTo>
                    <a:pt x="12" y="58"/>
                    <a:pt x="12" y="57"/>
                    <a:pt x="13" y="57"/>
                  </a:cubicBezTo>
                  <a:cubicBezTo>
                    <a:pt x="14" y="57"/>
                    <a:pt x="14" y="58"/>
                    <a:pt x="14" y="58"/>
                  </a:cubicBezTo>
                  <a:cubicBezTo>
                    <a:pt x="14" y="59"/>
                    <a:pt x="14" y="59"/>
                    <a:pt x="13" y="59"/>
                  </a:cubicBezTo>
                  <a:cubicBezTo>
                    <a:pt x="12" y="59"/>
                    <a:pt x="12" y="59"/>
                    <a:pt x="12" y="58"/>
                  </a:cubicBezTo>
                  <a:moveTo>
                    <a:pt x="6" y="53"/>
                  </a:moveTo>
                  <a:cubicBezTo>
                    <a:pt x="6" y="8"/>
                    <a:pt x="6" y="8"/>
                    <a:pt x="6" y="8"/>
                  </a:cubicBezTo>
                  <a:cubicBezTo>
                    <a:pt x="6" y="6"/>
                    <a:pt x="9" y="6"/>
                    <a:pt x="9" y="6"/>
                  </a:cubicBezTo>
                  <a:cubicBezTo>
                    <a:pt x="85" y="6"/>
                    <a:pt x="85" y="6"/>
                    <a:pt x="85" y="6"/>
                  </a:cubicBezTo>
                  <a:cubicBezTo>
                    <a:pt x="88" y="6"/>
                    <a:pt x="88" y="8"/>
                    <a:pt x="88" y="8"/>
                  </a:cubicBezTo>
                  <a:cubicBezTo>
                    <a:pt x="88" y="53"/>
                    <a:pt x="88" y="53"/>
                    <a:pt x="88" y="53"/>
                  </a:cubicBezTo>
                  <a:cubicBezTo>
                    <a:pt x="88" y="55"/>
                    <a:pt x="85" y="55"/>
                    <a:pt x="85" y="55"/>
                  </a:cubicBezTo>
                  <a:cubicBezTo>
                    <a:pt x="9" y="55"/>
                    <a:pt x="9" y="55"/>
                    <a:pt x="9" y="55"/>
                  </a:cubicBezTo>
                  <a:cubicBezTo>
                    <a:pt x="6" y="55"/>
                    <a:pt x="6" y="53"/>
                    <a:pt x="6" y="53"/>
                  </a:cubicBezTo>
                  <a:moveTo>
                    <a:pt x="7" y="0"/>
                  </a:moveTo>
                  <a:cubicBezTo>
                    <a:pt x="7" y="0"/>
                    <a:pt x="0" y="0"/>
                    <a:pt x="0" y="7"/>
                  </a:cubicBezTo>
                  <a:cubicBezTo>
                    <a:pt x="0" y="54"/>
                    <a:pt x="0" y="54"/>
                    <a:pt x="0" y="54"/>
                  </a:cubicBezTo>
                  <a:cubicBezTo>
                    <a:pt x="0" y="54"/>
                    <a:pt x="0" y="61"/>
                    <a:pt x="7" y="61"/>
                  </a:cubicBezTo>
                  <a:cubicBezTo>
                    <a:pt x="87" y="61"/>
                    <a:pt x="87" y="61"/>
                    <a:pt x="87" y="61"/>
                  </a:cubicBezTo>
                  <a:cubicBezTo>
                    <a:pt x="87" y="61"/>
                    <a:pt x="94" y="61"/>
                    <a:pt x="94" y="54"/>
                  </a:cubicBezTo>
                  <a:cubicBezTo>
                    <a:pt x="94" y="7"/>
                    <a:pt x="94" y="7"/>
                    <a:pt x="94" y="7"/>
                  </a:cubicBezTo>
                  <a:cubicBezTo>
                    <a:pt x="94" y="7"/>
                    <a:pt x="94" y="0"/>
                    <a:pt x="87" y="0"/>
                  </a:cubicBezTo>
                  <a:lnTo>
                    <a:pt x="7" y="0"/>
                  </a:lnTo>
                  <a:close/>
                </a:path>
              </a:pathLst>
            </a:custGeom>
            <a:grpFill/>
            <a:ln w="9525">
              <a:solidFill>
                <a:schemeClr val="bg1"/>
              </a:solidFill>
              <a:round/>
              <a:headEnd/>
              <a:tailEnd/>
            </a:ln>
          </p:spPr>
          <p:txBody>
            <a:bodyPr/>
            <a:lstStyle/>
            <a:p>
              <a:endParaRPr lang="en-GB"/>
            </a:p>
          </p:txBody>
        </p:sp>
        <p:sp>
          <p:nvSpPr>
            <p:cNvPr id="48" name="Freeform 32">
              <a:extLst>
                <a:ext uri="{FF2B5EF4-FFF2-40B4-BE49-F238E27FC236}">
                  <a16:creationId xmlns:a16="http://schemas.microsoft.com/office/drawing/2014/main" id="{BE76C64D-8FD3-4052-8D33-B7B0D3820AF3}"/>
                </a:ext>
              </a:extLst>
            </p:cNvPr>
            <p:cNvSpPr>
              <a:spLocks noChangeAspect="1" noEditPoints="1"/>
            </p:cNvSpPr>
            <p:nvPr/>
          </p:nvSpPr>
          <p:spPr bwMode="auto">
            <a:xfrm>
              <a:off x="2800350" y="2297113"/>
              <a:ext cx="300038" cy="228600"/>
            </a:xfrm>
            <a:custGeom>
              <a:avLst/>
              <a:gdLst>
                <a:gd name="T0" fmla="*/ 41 w 94"/>
                <a:gd name="T1" fmla="*/ 62 h 72"/>
                <a:gd name="T2" fmla="*/ 40 w 94"/>
                <a:gd name="T3" fmla="*/ 63 h 72"/>
                <a:gd name="T4" fmla="*/ 38 w 94"/>
                <a:gd name="T5" fmla="*/ 68 h 72"/>
                <a:gd name="T6" fmla="*/ 37 w 94"/>
                <a:gd name="T7" fmla="*/ 68 h 72"/>
                <a:gd name="T8" fmla="*/ 29 w 94"/>
                <a:gd name="T9" fmla="*/ 68 h 72"/>
                <a:gd name="T10" fmla="*/ 28 w 94"/>
                <a:gd name="T11" fmla="*/ 69 h 72"/>
                <a:gd name="T12" fmla="*/ 28 w 94"/>
                <a:gd name="T13" fmla="*/ 71 h 72"/>
                <a:gd name="T14" fmla="*/ 29 w 94"/>
                <a:gd name="T15" fmla="*/ 72 h 72"/>
                <a:gd name="T16" fmla="*/ 65 w 94"/>
                <a:gd name="T17" fmla="*/ 72 h 72"/>
                <a:gd name="T18" fmla="*/ 66 w 94"/>
                <a:gd name="T19" fmla="*/ 71 h 72"/>
                <a:gd name="T20" fmla="*/ 66 w 94"/>
                <a:gd name="T21" fmla="*/ 69 h 72"/>
                <a:gd name="T22" fmla="*/ 65 w 94"/>
                <a:gd name="T23" fmla="*/ 68 h 72"/>
                <a:gd name="T24" fmla="*/ 58 w 94"/>
                <a:gd name="T25" fmla="*/ 68 h 72"/>
                <a:gd name="T26" fmla="*/ 57 w 94"/>
                <a:gd name="T27" fmla="*/ 68 h 72"/>
                <a:gd name="T28" fmla="*/ 54 w 94"/>
                <a:gd name="T29" fmla="*/ 63 h 72"/>
                <a:gd name="T30" fmla="*/ 53 w 94"/>
                <a:gd name="T31" fmla="*/ 62 h 72"/>
                <a:gd name="T32" fmla="*/ 41 w 94"/>
                <a:gd name="T33" fmla="*/ 62 h 72"/>
                <a:gd name="T34" fmla="*/ 8 w 94"/>
                <a:gd name="T35" fmla="*/ 58 h 72"/>
                <a:gd name="T36" fmla="*/ 10 w 94"/>
                <a:gd name="T37" fmla="*/ 57 h 72"/>
                <a:gd name="T38" fmla="*/ 11 w 94"/>
                <a:gd name="T39" fmla="*/ 58 h 72"/>
                <a:gd name="T40" fmla="*/ 10 w 94"/>
                <a:gd name="T41" fmla="*/ 59 h 72"/>
                <a:gd name="T42" fmla="*/ 8 w 94"/>
                <a:gd name="T43" fmla="*/ 58 h 72"/>
                <a:gd name="T44" fmla="*/ 12 w 94"/>
                <a:gd name="T45" fmla="*/ 58 h 72"/>
                <a:gd name="T46" fmla="*/ 13 w 94"/>
                <a:gd name="T47" fmla="*/ 57 h 72"/>
                <a:gd name="T48" fmla="*/ 14 w 94"/>
                <a:gd name="T49" fmla="*/ 58 h 72"/>
                <a:gd name="T50" fmla="*/ 13 w 94"/>
                <a:gd name="T51" fmla="*/ 59 h 72"/>
                <a:gd name="T52" fmla="*/ 12 w 94"/>
                <a:gd name="T53" fmla="*/ 58 h 72"/>
                <a:gd name="T54" fmla="*/ 6 w 94"/>
                <a:gd name="T55" fmla="*/ 53 h 72"/>
                <a:gd name="T56" fmla="*/ 6 w 94"/>
                <a:gd name="T57" fmla="*/ 8 h 72"/>
                <a:gd name="T58" fmla="*/ 9 w 94"/>
                <a:gd name="T59" fmla="*/ 6 h 72"/>
                <a:gd name="T60" fmla="*/ 85 w 94"/>
                <a:gd name="T61" fmla="*/ 6 h 72"/>
                <a:gd name="T62" fmla="*/ 88 w 94"/>
                <a:gd name="T63" fmla="*/ 8 h 72"/>
                <a:gd name="T64" fmla="*/ 88 w 94"/>
                <a:gd name="T65" fmla="*/ 53 h 72"/>
                <a:gd name="T66" fmla="*/ 85 w 94"/>
                <a:gd name="T67" fmla="*/ 55 h 72"/>
                <a:gd name="T68" fmla="*/ 9 w 94"/>
                <a:gd name="T69" fmla="*/ 55 h 72"/>
                <a:gd name="T70" fmla="*/ 6 w 94"/>
                <a:gd name="T71" fmla="*/ 53 h 72"/>
                <a:gd name="T72" fmla="*/ 7 w 94"/>
                <a:gd name="T73" fmla="*/ 0 h 72"/>
                <a:gd name="T74" fmla="*/ 0 w 94"/>
                <a:gd name="T75" fmla="*/ 7 h 72"/>
                <a:gd name="T76" fmla="*/ 0 w 94"/>
                <a:gd name="T77" fmla="*/ 54 h 72"/>
                <a:gd name="T78" fmla="*/ 7 w 94"/>
                <a:gd name="T79" fmla="*/ 61 h 72"/>
                <a:gd name="T80" fmla="*/ 87 w 94"/>
                <a:gd name="T81" fmla="*/ 61 h 72"/>
                <a:gd name="T82" fmla="*/ 94 w 94"/>
                <a:gd name="T83" fmla="*/ 54 h 72"/>
                <a:gd name="T84" fmla="*/ 94 w 94"/>
                <a:gd name="T85" fmla="*/ 7 h 72"/>
                <a:gd name="T86" fmla="*/ 87 w 94"/>
                <a:gd name="T87" fmla="*/ 0 h 72"/>
                <a:gd name="T88" fmla="*/ 7 w 94"/>
                <a:gd name="T8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4" h="72">
                  <a:moveTo>
                    <a:pt x="41" y="62"/>
                  </a:moveTo>
                  <a:cubicBezTo>
                    <a:pt x="41" y="62"/>
                    <a:pt x="40" y="62"/>
                    <a:pt x="40" y="63"/>
                  </a:cubicBezTo>
                  <a:cubicBezTo>
                    <a:pt x="38" y="68"/>
                    <a:pt x="38" y="68"/>
                    <a:pt x="38" y="68"/>
                  </a:cubicBezTo>
                  <a:cubicBezTo>
                    <a:pt x="38" y="68"/>
                    <a:pt x="37" y="68"/>
                    <a:pt x="37" y="68"/>
                  </a:cubicBezTo>
                  <a:cubicBezTo>
                    <a:pt x="29" y="68"/>
                    <a:pt x="29" y="68"/>
                    <a:pt x="29" y="68"/>
                  </a:cubicBezTo>
                  <a:cubicBezTo>
                    <a:pt x="29" y="68"/>
                    <a:pt x="28" y="69"/>
                    <a:pt x="28" y="69"/>
                  </a:cubicBezTo>
                  <a:cubicBezTo>
                    <a:pt x="28" y="71"/>
                    <a:pt x="28" y="71"/>
                    <a:pt x="28" y="71"/>
                  </a:cubicBezTo>
                  <a:cubicBezTo>
                    <a:pt x="28" y="72"/>
                    <a:pt x="29" y="72"/>
                    <a:pt x="29" y="72"/>
                  </a:cubicBezTo>
                  <a:cubicBezTo>
                    <a:pt x="65" y="72"/>
                    <a:pt x="65" y="72"/>
                    <a:pt x="65" y="72"/>
                  </a:cubicBezTo>
                  <a:cubicBezTo>
                    <a:pt x="65" y="72"/>
                    <a:pt x="66" y="72"/>
                    <a:pt x="66" y="71"/>
                  </a:cubicBezTo>
                  <a:cubicBezTo>
                    <a:pt x="66" y="69"/>
                    <a:pt x="66" y="69"/>
                    <a:pt x="66" y="69"/>
                  </a:cubicBezTo>
                  <a:cubicBezTo>
                    <a:pt x="66" y="69"/>
                    <a:pt x="65" y="68"/>
                    <a:pt x="65" y="68"/>
                  </a:cubicBezTo>
                  <a:cubicBezTo>
                    <a:pt x="58" y="68"/>
                    <a:pt x="58" y="68"/>
                    <a:pt x="58" y="68"/>
                  </a:cubicBezTo>
                  <a:cubicBezTo>
                    <a:pt x="57" y="68"/>
                    <a:pt x="57" y="68"/>
                    <a:pt x="57" y="68"/>
                  </a:cubicBezTo>
                  <a:cubicBezTo>
                    <a:pt x="54" y="63"/>
                    <a:pt x="54" y="63"/>
                    <a:pt x="54" y="63"/>
                  </a:cubicBezTo>
                  <a:cubicBezTo>
                    <a:pt x="54" y="62"/>
                    <a:pt x="54" y="62"/>
                    <a:pt x="53" y="62"/>
                  </a:cubicBezTo>
                  <a:lnTo>
                    <a:pt x="41" y="62"/>
                  </a:lnTo>
                  <a:close/>
                  <a:moveTo>
                    <a:pt x="8" y="58"/>
                  </a:moveTo>
                  <a:cubicBezTo>
                    <a:pt x="8" y="58"/>
                    <a:pt x="9" y="57"/>
                    <a:pt x="10" y="57"/>
                  </a:cubicBezTo>
                  <a:cubicBezTo>
                    <a:pt x="10" y="57"/>
                    <a:pt x="11" y="58"/>
                    <a:pt x="11" y="58"/>
                  </a:cubicBezTo>
                  <a:cubicBezTo>
                    <a:pt x="11" y="59"/>
                    <a:pt x="10" y="59"/>
                    <a:pt x="10" y="59"/>
                  </a:cubicBezTo>
                  <a:cubicBezTo>
                    <a:pt x="9" y="59"/>
                    <a:pt x="8" y="59"/>
                    <a:pt x="8" y="58"/>
                  </a:cubicBezTo>
                  <a:moveTo>
                    <a:pt x="12" y="58"/>
                  </a:moveTo>
                  <a:cubicBezTo>
                    <a:pt x="12" y="58"/>
                    <a:pt x="12" y="57"/>
                    <a:pt x="13" y="57"/>
                  </a:cubicBezTo>
                  <a:cubicBezTo>
                    <a:pt x="14" y="57"/>
                    <a:pt x="14" y="58"/>
                    <a:pt x="14" y="58"/>
                  </a:cubicBezTo>
                  <a:cubicBezTo>
                    <a:pt x="14" y="59"/>
                    <a:pt x="14" y="59"/>
                    <a:pt x="13" y="59"/>
                  </a:cubicBezTo>
                  <a:cubicBezTo>
                    <a:pt x="12" y="59"/>
                    <a:pt x="12" y="59"/>
                    <a:pt x="12" y="58"/>
                  </a:cubicBezTo>
                  <a:moveTo>
                    <a:pt x="6" y="53"/>
                  </a:moveTo>
                  <a:cubicBezTo>
                    <a:pt x="6" y="8"/>
                    <a:pt x="6" y="8"/>
                    <a:pt x="6" y="8"/>
                  </a:cubicBezTo>
                  <a:cubicBezTo>
                    <a:pt x="6" y="6"/>
                    <a:pt x="9" y="6"/>
                    <a:pt x="9" y="6"/>
                  </a:cubicBezTo>
                  <a:cubicBezTo>
                    <a:pt x="85" y="6"/>
                    <a:pt x="85" y="6"/>
                    <a:pt x="85" y="6"/>
                  </a:cubicBezTo>
                  <a:cubicBezTo>
                    <a:pt x="88" y="6"/>
                    <a:pt x="88" y="8"/>
                    <a:pt x="88" y="8"/>
                  </a:cubicBezTo>
                  <a:cubicBezTo>
                    <a:pt x="88" y="53"/>
                    <a:pt x="88" y="53"/>
                    <a:pt x="88" y="53"/>
                  </a:cubicBezTo>
                  <a:cubicBezTo>
                    <a:pt x="88" y="55"/>
                    <a:pt x="85" y="55"/>
                    <a:pt x="85" y="55"/>
                  </a:cubicBezTo>
                  <a:cubicBezTo>
                    <a:pt x="9" y="55"/>
                    <a:pt x="9" y="55"/>
                    <a:pt x="9" y="55"/>
                  </a:cubicBezTo>
                  <a:cubicBezTo>
                    <a:pt x="6" y="55"/>
                    <a:pt x="6" y="53"/>
                    <a:pt x="6" y="53"/>
                  </a:cubicBezTo>
                  <a:moveTo>
                    <a:pt x="7" y="0"/>
                  </a:moveTo>
                  <a:cubicBezTo>
                    <a:pt x="7" y="0"/>
                    <a:pt x="0" y="0"/>
                    <a:pt x="0" y="7"/>
                  </a:cubicBezTo>
                  <a:cubicBezTo>
                    <a:pt x="0" y="54"/>
                    <a:pt x="0" y="54"/>
                    <a:pt x="0" y="54"/>
                  </a:cubicBezTo>
                  <a:cubicBezTo>
                    <a:pt x="0" y="54"/>
                    <a:pt x="0" y="61"/>
                    <a:pt x="7" y="61"/>
                  </a:cubicBezTo>
                  <a:cubicBezTo>
                    <a:pt x="87" y="61"/>
                    <a:pt x="87" y="61"/>
                    <a:pt x="87" y="61"/>
                  </a:cubicBezTo>
                  <a:cubicBezTo>
                    <a:pt x="87" y="61"/>
                    <a:pt x="94" y="61"/>
                    <a:pt x="94" y="54"/>
                  </a:cubicBezTo>
                  <a:cubicBezTo>
                    <a:pt x="94" y="7"/>
                    <a:pt x="94" y="7"/>
                    <a:pt x="94" y="7"/>
                  </a:cubicBezTo>
                  <a:cubicBezTo>
                    <a:pt x="94" y="7"/>
                    <a:pt x="94" y="0"/>
                    <a:pt x="87" y="0"/>
                  </a:cubicBezTo>
                  <a:lnTo>
                    <a:pt x="7" y="0"/>
                  </a:lnTo>
                  <a:close/>
                </a:path>
              </a:pathLst>
            </a:custGeom>
            <a:grpFill/>
            <a:ln w="6350" cap="flat">
              <a:solidFill>
                <a:schemeClr val="bg1"/>
              </a:solidFill>
              <a:prstDash val="solid"/>
              <a:miter lim="800000"/>
              <a:headEnd/>
              <a:tailEnd/>
            </a:ln>
          </p:spPr>
          <p:txBody>
            <a:bodyPr/>
            <a:lstStyle/>
            <a:p>
              <a:endParaRPr lang="en-GB"/>
            </a:p>
          </p:txBody>
        </p:sp>
      </p:grpSp>
      <p:sp>
        <p:nvSpPr>
          <p:cNvPr id="49" name="Freeform 57">
            <a:extLst>
              <a:ext uri="{FF2B5EF4-FFF2-40B4-BE49-F238E27FC236}">
                <a16:creationId xmlns:a16="http://schemas.microsoft.com/office/drawing/2014/main" id="{73869CE4-583F-44EE-9C66-B2D73BB3D7F6}"/>
              </a:ext>
            </a:extLst>
          </p:cNvPr>
          <p:cNvSpPr>
            <a:spLocks noChangeAspect="1" noEditPoints="1"/>
          </p:cNvSpPr>
          <p:nvPr/>
        </p:nvSpPr>
        <p:spPr bwMode="auto">
          <a:xfrm>
            <a:off x="2441116" y="5324855"/>
            <a:ext cx="354654" cy="313566"/>
          </a:xfrm>
          <a:custGeom>
            <a:avLst/>
            <a:gdLst>
              <a:gd name="T0" fmla="*/ 62 w 82"/>
              <a:gd name="T1" fmla="*/ 1 h 72"/>
              <a:gd name="T2" fmla="*/ 59 w 82"/>
              <a:gd name="T3" fmla="*/ 4 h 72"/>
              <a:gd name="T4" fmla="*/ 56 w 82"/>
              <a:gd name="T5" fmla="*/ 8 h 72"/>
              <a:gd name="T6" fmla="*/ 57 w 82"/>
              <a:gd name="T7" fmla="*/ 10 h 72"/>
              <a:gd name="T8" fmla="*/ 62 w 82"/>
              <a:gd name="T9" fmla="*/ 20 h 72"/>
              <a:gd name="T10" fmla="*/ 67 w 82"/>
              <a:gd name="T11" fmla="*/ 22 h 72"/>
              <a:gd name="T12" fmla="*/ 69 w 82"/>
              <a:gd name="T13" fmla="*/ 21 h 72"/>
              <a:gd name="T14" fmla="*/ 70 w 82"/>
              <a:gd name="T15" fmla="*/ 22 h 72"/>
              <a:gd name="T16" fmla="*/ 72 w 82"/>
              <a:gd name="T17" fmla="*/ 34 h 72"/>
              <a:gd name="T18" fmla="*/ 72 w 82"/>
              <a:gd name="T19" fmla="*/ 37 h 72"/>
              <a:gd name="T20" fmla="*/ 69 w 82"/>
              <a:gd name="T21" fmla="*/ 50 h 72"/>
              <a:gd name="T22" fmla="*/ 68 w 82"/>
              <a:gd name="T23" fmla="*/ 50 h 72"/>
              <a:gd name="T24" fmla="*/ 66 w 82"/>
              <a:gd name="T25" fmla="*/ 50 h 72"/>
              <a:gd name="T26" fmla="*/ 62 w 82"/>
              <a:gd name="T27" fmla="*/ 51 h 72"/>
              <a:gd name="T28" fmla="*/ 56 w 82"/>
              <a:gd name="T29" fmla="*/ 61 h 72"/>
              <a:gd name="T30" fmla="*/ 56 w 82"/>
              <a:gd name="T31" fmla="*/ 63 h 72"/>
              <a:gd name="T32" fmla="*/ 58 w 82"/>
              <a:gd name="T33" fmla="*/ 67 h 72"/>
              <a:gd name="T34" fmla="*/ 61 w 82"/>
              <a:gd name="T35" fmla="*/ 70 h 72"/>
              <a:gd name="T36" fmla="*/ 66 w 82"/>
              <a:gd name="T37" fmla="*/ 70 h 72"/>
              <a:gd name="T38" fmla="*/ 82 w 82"/>
              <a:gd name="T39" fmla="*/ 36 h 72"/>
              <a:gd name="T40" fmla="*/ 67 w 82"/>
              <a:gd name="T41" fmla="*/ 1 h 72"/>
              <a:gd name="T42" fmla="*/ 64 w 82"/>
              <a:gd name="T43" fmla="*/ 0 h 72"/>
              <a:gd name="T44" fmla="*/ 62 w 82"/>
              <a:gd name="T45" fmla="*/ 1 h 72"/>
              <a:gd name="T46" fmla="*/ 18 w 82"/>
              <a:gd name="T47" fmla="*/ 63 h 72"/>
              <a:gd name="T48" fmla="*/ 21 w 82"/>
              <a:gd name="T49" fmla="*/ 60 h 72"/>
              <a:gd name="T50" fmla="*/ 24 w 82"/>
              <a:gd name="T51" fmla="*/ 63 h 72"/>
              <a:gd name="T52" fmla="*/ 21 w 82"/>
              <a:gd name="T53" fmla="*/ 66 h 72"/>
              <a:gd name="T54" fmla="*/ 18 w 82"/>
              <a:gd name="T55" fmla="*/ 63 h 72"/>
              <a:gd name="T56" fmla="*/ 6 w 82"/>
              <a:gd name="T57" fmla="*/ 6 h 72"/>
              <a:gd name="T58" fmla="*/ 36 w 82"/>
              <a:gd name="T59" fmla="*/ 6 h 72"/>
              <a:gd name="T60" fmla="*/ 36 w 82"/>
              <a:gd name="T61" fmla="*/ 54 h 72"/>
              <a:gd name="T62" fmla="*/ 6 w 82"/>
              <a:gd name="T63" fmla="*/ 54 h 72"/>
              <a:gd name="T64" fmla="*/ 6 w 82"/>
              <a:gd name="T65" fmla="*/ 6 h 72"/>
              <a:gd name="T66" fmla="*/ 5 w 82"/>
              <a:gd name="T67" fmla="*/ 0 h 72"/>
              <a:gd name="T68" fmla="*/ 0 w 82"/>
              <a:gd name="T69" fmla="*/ 5 h 72"/>
              <a:gd name="T70" fmla="*/ 0 w 82"/>
              <a:gd name="T71" fmla="*/ 66 h 72"/>
              <a:gd name="T72" fmla="*/ 5 w 82"/>
              <a:gd name="T73" fmla="*/ 71 h 72"/>
              <a:gd name="T74" fmla="*/ 36 w 82"/>
              <a:gd name="T75" fmla="*/ 71 h 72"/>
              <a:gd name="T76" fmla="*/ 41 w 82"/>
              <a:gd name="T77" fmla="*/ 66 h 72"/>
              <a:gd name="T78" fmla="*/ 41 w 82"/>
              <a:gd name="T79" fmla="*/ 5 h 72"/>
              <a:gd name="T80" fmla="*/ 36 w 82"/>
              <a:gd name="T81" fmla="*/ 0 h 72"/>
              <a:gd name="T82" fmla="*/ 5 w 82"/>
              <a:gd name="T83"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2" h="72">
                <a:moveTo>
                  <a:pt x="62" y="1"/>
                </a:moveTo>
                <a:cubicBezTo>
                  <a:pt x="62" y="1"/>
                  <a:pt x="60" y="3"/>
                  <a:pt x="59" y="4"/>
                </a:cubicBezTo>
                <a:cubicBezTo>
                  <a:pt x="57" y="5"/>
                  <a:pt x="56" y="7"/>
                  <a:pt x="56" y="8"/>
                </a:cubicBezTo>
                <a:cubicBezTo>
                  <a:pt x="56" y="9"/>
                  <a:pt x="56" y="9"/>
                  <a:pt x="57" y="10"/>
                </a:cubicBezTo>
                <a:cubicBezTo>
                  <a:pt x="59" y="14"/>
                  <a:pt x="61" y="18"/>
                  <a:pt x="62" y="20"/>
                </a:cubicBezTo>
                <a:cubicBezTo>
                  <a:pt x="63" y="22"/>
                  <a:pt x="66" y="22"/>
                  <a:pt x="67" y="22"/>
                </a:cubicBezTo>
                <a:cubicBezTo>
                  <a:pt x="67" y="22"/>
                  <a:pt x="68" y="21"/>
                  <a:pt x="69" y="21"/>
                </a:cubicBezTo>
                <a:cubicBezTo>
                  <a:pt x="69" y="21"/>
                  <a:pt x="70" y="22"/>
                  <a:pt x="70" y="22"/>
                </a:cubicBezTo>
                <a:cubicBezTo>
                  <a:pt x="71" y="25"/>
                  <a:pt x="72" y="30"/>
                  <a:pt x="72" y="34"/>
                </a:cubicBezTo>
                <a:cubicBezTo>
                  <a:pt x="72" y="37"/>
                  <a:pt x="72" y="37"/>
                  <a:pt x="72" y="37"/>
                </a:cubicBezTo>
                <a:cubicBezTo>
                  <a:pt x="72" y="42"/>
                  <a:pt x="70" y="46"/>
                  <a:pt x="69" y="50"/>
                </a:cubicBezTo>
                <a:cubicBezTo>
                  <a:pt x="69" y="50"/>
                  <a:pt x="69" y="50"/>
                  <a:pt x="68" y="50"/>
                </a:cubicBezTo>
                <a:cubicBezTo>
                  <a:pt x="68" y="50"/>
                  <a:pt x="66" y="50"/>
                  <a:pt x="66" y="50"/>
                </a:cubicBezTo>
                <a:cubicBezTo>
                  <a:pt x="65" y="49"/>
                  <a:pt x="63" y="49"/>
                  <a:pt x="62" y="51"/>
                </a:cubicBezTo>
                <a:cubicBezTo>
                  <a:pt x="60" y="53"/>
                  <a:pt x="58" y="57"/>
                  <a:pt x="56" y="61"/>
                </a:cubicBezTo>
                <a:cubicBezTo>
                  <a:pt x="56" y="62"/>
                  <a:pt x="56" y="62"/>
                  <a:pt x="56" y="63"/>
                </a:cubicBezTo>
                <a:cubicBezTo>
                  <a:pt x="55" y="64"/>
                  <a:pt x="57" y="66"/>
                  <a:pt x="58" y="67"/>
                </a:cubicBezTo>
                <a:cubicBezTo>
                  <a:pt x="59" y="68"/>
                  <a:pt x="61" y="70"/>
                  <a:pt x="61" y="70"/>
                </a:cubicBezTo>
                <a:cubicBezTo>
                  <a:pt x="62" y="72"/>
                  <a:pt x="65" y="71"/>
                  <a:pt x="66" y="70"/>
                </a:cubicBezTo>
                <a:cubicBezTo>
                  <a:pt x="73" y="65"/>
                  <a:pt x="82" y="53"/>
                  <a:pt x="82" y="36"/>
                </a:cubicBezTo>
                <a:cubicBezTo>
                  <a:pt x="82" y="19"/>
                  <a:pt x="74" y="7"/>
                  <a:pt x="67" y="1"/>
                </a:cubicBezTo>
                <a:cubicBezTo>
                  <a:pt x="66" y="1"/>
                  <a:pt x="65" y="0"/>
                  <a:pt x="64" y="0"/>
                </a:cubicBezTo>
                <a:cubicBezTo>
                  <a:pt x="63" y="0"/>
                  <a:pt x="63" y="1"/>
                  <a:pt x="62" y="1"/>
                </a:cubicBezTo>
                <a:moveTo>
                  <a:pt x="18" y="63"/>
                </a:moveTo>
                <a:cubicBezTo>
                  <a:pt x="18" y="61"/>
                  <a:pt x="19" y="60"/>
                  <a:pt x="21" y="60"/>
                </a:cubicBezTo>
                <a:cubicBezTo>
                  <a:pt x="22" y="60"/>
                  <a:pt x="24" y="61"/>
                  <a:pt x="24" y="63"/>
                </a:cubicBezTo>
                <a:cubicBezTo>
                  <a:pt x="24" y="65"/>
                  <a:pt x="22" y="66"/>
                  <a:pt x="21" y="66"/>
                </a:cubicBezTo>
                <a:cubicBezTo>
                  <a:pt x="19" y="66"/>
                  <a:pt x="18" y="65"/>
                  <a:pt x="18" y="63"/>
                </a:cubicBezTo>
                <a:moveTo>
                  <a:pt x="6" y="6"/>
                </a:moveTo>
                <a:cubicBezTo>
                  <a:pt x="36" y="6"/>
                  <a:pt x="36" y="6"/>
                  <a:pt x="36" y="6"/>
                </a:cubicBezTo>
                <a:cubicBezTo>
                  <a:pt x="36" y="54"/>
                  <a:pt x="36" y="54"/>
                  <a:pt x="36" y="54"/>
                </a:cubicBezTo>
                <a:cubicBezTo>
                  <a:pt x="6" y="54"/>
                  <a:pt x="6" y="54"/>
                  <a:pt x="6" y="54"/>
                </a:cubicBezTo>
                <a:lnTo>
                  <a:pt x="6" y="6"/>
                </a:lnTo>
                <a:close/>
                <a:moveTo>
                  <a:pt x="5" y="0"/>
                </a:moveTo>
                <a:cubicBezTo>
                  <a:pt x="2" y="0"/>
                  <a:pt x="0" y="2"/>
                  <a:pt x="0" y="5"/>
                </a:cubicBezTo>
                <a:cubicBezTo>
                  <a:pt x="0" y="66"/>
                  <a:pt x="0" y="66"/>
                  <a:pt x="0" y="66"/>
                </a:cubicBezTo>
                <a:cubicBezTo>
                  <a:pt x="0" y="69"/>
                  <a:pt x="2" y="71"/>
                  <a:pt x="5" y="71"/>
                </a:cubicBezTo>
                <a:cubicBezTo>
                  <a:pt x="36" y="71"/>
                  <a:pt x="36" y="71"/>
                  <a:pt x="36" y="71"/>
                </a:cubicBezTo>
                <a:cubicBezTo>
                  <a:pt x="39" y="71"/>
                  <a:pt x="41" y="69"/>
                  <a:pt x="41" y="66"/>
                </a:cubicBezTo>
                <a:cubicBezTo>
                  <a:pt x="41" y="5"/>
                  <a:pt x="41" y="5"/>
                  <a:pt x="41" y="5"/>
                </a:cubicBezTo>
                <a:cubicBezTo>
                  <a:pt x="41" y="2"/>
                  <a:pt x="39" y="0"/>
                  <a:pt x="36" y="0"/>
                </a:cubicBezTo>
                <a:lnTo>
                  <a:pt x="5" y="0"/>
                </a:lnTo>
                <a:close/>
              </a:path>
            </a:pathLst>
          </a:custGeom>
          <a:solidFill>
            <a:schemeClr val="bg1"/>
          </a:solidFill>
          <a:ln>
            <a:noFill/>
          </a:ln>
        </p:spPr>
        <p:txBody>
          <a:bodyPr/>
          <a:lstStyle/>
          <a:p>
            <a:endParaRPr lang="en-GB"/>
          </a:p>
        </p:txBody>
      </p:sp>
      <p:sp>
        <p:nvSpPr>
          <p:cNvPr id="50" name="Freeform 68">
            <a:extLst>
              <a:ext uri="{FF2B5EF4-FFF2-40B4-BE49-F238E27FC236}">
                <a16:creationId xmlns:a16="http://schemas.microsoft.com/office/drawing/2014/main" id="{B77227B0-0B74-42D5-83D2-9A76ADA73956}"/>
              </a:ext>
            </a:extLst>
          </p:cNvPr>
          <p:cNvSpPr>
            <a:spLocks noChangeAspect="1" noEditPoints="1"/>
          </p:cNvSpPr>
          <p:nvPr/>
        </p:nvSpPr>
        <p:spPr bwMode="auto">
          <a:xfrm>
            <a:off x="2362857" y="1936428"/>
            <a:ext cx="511175" cy="246062"/>
          </a:xfrm>
          <a:custGeom>
            <a:avLst/>
            <a:gdLst>
              <a:gd name="T0" fmla="*/ 62 w 161"/>
              <a:gd name="T1" fmla="*/ 67 h 77"/>
              <a:gd name="T2" fmla="*/ 62 w 161"/>
              <a:gd name="T3" fmla="*/ 70 h 77"/>
              <a:gd name="T4" fmla="*/ 60 w 161"/>
              <a:gd name="T5" fmla="*/ 72 h 77"/>
              <a:gd name="T6" fmla="*/ 46 w 161"/>
              <a:gd name="T7" fmla="*/ 72 h 77"/>
              <a:gd name="T8" fmla="*/ 44 w 161"/>
              <a:gd name="T9" fmla="*/ 70 h 77"/>
              <a:gd name="T10" fmla="*/ 44 w 161"/>
              <a:gd name="T11" fmla="*/ 67 h 77"/>
              <a:gd name="T12" fmla="*/ 2 w 161"/>
              <a:gd name="T13" fmla="*/ 67 h 77"/>
              <a:gd name="T14" fmla="*/ 0 w 161"/>
              <a:gd name="T15" fmla="*/ 70 h 77"/>
              <a:gd name="T16" fmla="*/ 0 w 161"/>
              <a:gd name="T17" fmla="*/ 74 h 77"/>
              <a:gd name="T18" fmla="*/ 2 w 161"/>
              <a:gd name="T19" fmla="*/ 76 h 77"/>
              <a:gd name="T20" fmla="*/ 104 w 161"/>
              <a:gd name="T21" fmla="*/ 76 h 77"/>
              <a:gd name="T22" fmla="*/ 107 w 161"/>
              <a:gd name="T23" fmla="*/ 74 h 77"/>
              <a:gd name="T24" fmla="*/ 107 w 161"/>
              <a:gd name="T25" fmla="*/ 70 h 77"/>
              <a:gd name="T26" fmla="*/ 104 w 161"/>
              <a:gd name="T27" fmla="*/ 67 h 77"/>
              <a:gd name="T28" fmla="*/ 62 w 161"/>
              <a:gd name="T29" fmla="*/ 67 h 77"/>
              <a:gd name="T30" fmla="*/ 17 w 161"/>
              <a:gd name="T31" fmla="*/ 8 h 77"/>
              <a:gd name="T32" fmla="*/ 89 w 161"/>
              <a:gd name="T33" fmla="*/ 8 h 77"/>
              <a:gd name="T34" fmla="*/ 89 w 161"/>
              <a:gd name="T35" fmla="*/ 59 h 77"/>
              <a:gd name="T36" fmla="*/ 17 w 161"/>
              <a:gd name="T37" fmla="*/ 59 h 77"/>
              <a:gd name="T38" fmla="*/ 17 w 161"/>
              <a:gd name="T39" fmla="*/ 8 h 77"/>
              <a:gd name="T40" fmla="*/ 14 w 161"/>
              <a:gd name="T41" fmla="*/ 1 h 77"/>
              <a:gd name="T42" fmla="*/ 11 w 161"/>
              <a:gd name="T43" fmla="*/ 5 h 77"/>
              <a:gd name="T44" fmla="*/ 11 w 161"/>
              <a:gd name="T45" fmla="*/ 65 h 77"/>
              <a:gd name="T46" fmla="*/ 96 w 161"/>
              <a:gd name="T47" fmla="*/ 65 h 77"/>
              <a:gd name="T48" fmla="*/ 96 w 161"/>
              <a:gd name="T49" fmla="*/ 5 h 77"/>
              <a:gd name="T50" fmla="*/ 92 w 161"/>
              <a:gd name="T51" fmla="*/ 1 h 77"/>
              <a:gd name="T52" fmla="*/ 14 w 161"/>
              <a:gd name="T53" fmla="*/ 1 h 77"/>
              <a:gd name="T54" fmla="*/ 136 w 161"/>
              <a:gd name="T55" fmla="*/ 68 h 77"/>
              <a:gd name="T56" fmla="*/ 140 w 161"/>
              <a:gd name="T57" fmla="*/ 65 h 77"/>
              <a:gd name="T58" fmla="*/ 143 w 161"/>
              <a:gd name="T59" fmla="*/ 68 h 77"/>
              <a:gd name="T60" fmla="*/ 140 w 161"/>
              <a:gd name="T61" fmla="*/ 72 h 77"/>
              <a:gd name="T62" fmla="*/ 136 w 161"/>
              <a:gd name="T63" fmla="*/ 68 h 77"/>
              <a:gd name="T64" fmla="*/ 124 w 161"/>
              <a:gd name="T65" fmla="*/ 7 h 77"/>
              <a:gd name="T66" fmla="*/ 155 w 161"/>
              <a:gd name="T67" fmla="*/ 7 h 77"/>
              <a:gd name="T68" fmla="*/ 155 w 161"/>
              <a:gd name="T69" fmla="*/ 59 h 77"/>
              <a:gd name="T70" fmla="*/ 124 w 161"/>
              <a:gd name="T71" fmla="*/ 59 h 77"/>
              <a:gd name="T72" fmla="*/ 124 w 161"/>
              <a:gd name="T73" fmla="*/ 7 h 77"/>
              <a:gd name="T74" fmla="*/ 124 w 161"/>
              <a:gd name="T75" fmla="*/ 0 h 77"/>
              <a:gd name="T76" fmla="*/ 119 w 161"/>
              <a:gd name="T77" fmla="*/ 6 h 77"/>
              <a:gd name="T78" fmla="*/ 119 w 161"/>
              <a:gd name="T79" fmla="*/ 72 h 77"/>
              <a:gd name="T80" fmla="*/ 124 w 161"/>
              <a:gd name="T81" fmla="*/ 77 h 77"/>
              <a:gd name="T82" fmla="*/ 156 w 161"/>
              <a:gd name="T83" fmla="*/ 77 h 77"/>
              <a:gd name="T84" fmla="*/ 161 w 161"/>
              <a:gd name="T85" fmla="*/ 72 h 77"/>
              <a:gd name="T86" fmla="*/ 161 w 161"/>
              <a:gd name="T87" fmla="*/ 6 h 77"/>
              <a:gd name="T88" fmla="*/ 156 w 161"/>
              <a:gd name="T89" fmla="*/ 0 h 77"/>
              <a:gd name="T90" fmla="*/ 124 w 161"/>
              <a:gd name="T91"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1" h="77">
                <a:moveTo>
                  <a:pt x="62" y="67"/>
                </a:moveTo>
                <a:cubicBezTo>
                  <a:pt x="62" y="70"/>
                  <a:pt x="62" y="70"/>
                  <a:pt x="62" y="70"/>
                </a:cubicBezTo>
                <a:cubicBezTo>
                  <a:pt x="62" y="71"/>
                  <a:pt x="61" y="72"/>
                  <a:pt x="60" y="72"/>
                </a:cubicBezTo>
                <a:cubicBezTo>
                  <a:pt x="46" y="72"/>
                  <a:pt x="46" y="72"/>
                  <a:pt x="46" y="72"/>
                </a:cubicBezTo>
                <a:cubicBezTo>
                  <a:pt x="45" y="72"/>
                  <a:pt x="44" y="71"/>
                  <a:pt x="44" y="70"/>
                </a:cubicBezTo>
                <a:cubicBezTo>
                  <a:pt x="44" y="67"/>
                  <a:pt x="44" y="67"/>
                  <a:pt x="44" y="67"/>
                </a:cubicBezTo>
                <a:cubicBezTo>
                  <a:pt x="2" y="67"/>
                  <a:pt x="2" y="67"/>
                  <a:pt x="2" y="67"/>
                </a:cubicBezTo>
                <a:cubicBezTo>
                  <a:pt x="1" y="67"/>
                  <a:pt x="0" y="68"/>
                  <a:pt x="0" y="70"/>
                </a:cubicBezTo>
                <a:cubicBezTo>
                  <a:pt x="0" y="74"/>
                  <a:pt x="0" y="74"/>
                  <a:pt x="0" y="74"/>
                </a:cubicBezTo>
                <a:cubicBezTo>
                  <a:pt x="0" y="75"/>
                  <a:pt x="1" y="76"/>
                  <a:pt x="2" y="76"/>
                </a:cubicBezTo>
                <a:cubicBezTo>
                  <a:pt x="104" y="76"/>
                  <a:pt x="104" y="76"/>
                  <a:pt x="104" y="76"/>
                </a:cubicBezTo>
                <a:cubicBezTo>
                  <a:pt x="106" y="76"/>
                  <a:pt x="107" y="75"/>
                  <a:pt x="107" y="74"/>
                </a:cubicBezTo>
                <a:cubicBezTo>
                  <a:pt x="107" y="70"/>
                  <a:pt x="107" y="70"/>
                  <a:pt x="107" y="70"/>
                </a:cubicBezTo>
                <a:cubicBezTo>
                  <a:pt x="107" y="68"/>
                  <a:pt x="106" y="67"/>
                  <a:pt x="104" y="67"/>
                </a:cubicBezTo>
                <a:lnTo>
                  <a:pt x="62" y="67"/>
                </a:lnTo>
                <a:close/>
                <a:moveTo>
                  <a:pt x="17" y="8"/>
                </a:moveTo>
                <a:cubicBezTo>
                  <a:pt x="89" y="8"/>
                  <a:pt x="89" y="8"/>
                  <a:pt x="89" y="8"/>
                </a:cubicBezTo>
                <a:cubicBezTo>
                  <a:pt x="89" y="59"/>
                  <a:pt x="89" y="59"/>
                  <a:pt x="89" y="59"/>
                </a:cubicBezTo>
                <a:cubicBezTo>
                  <a:pt x="17" y="59"/>
                  <a:pt x="17" y="59"/>
                  <a:pt x="17" y="59"/>
                </a:cubicBezTo>
                <a:lnTo>
                  <a:pt x="17" y="8"/>
                </a:lnTo>
                <a:close/>
                <a:moveTo>
                  <a:pt x="14" y="1"/>
                </a:moveTo>
                <a:cubicBezTo>
                  <a:pt x="12" y="1"/>
                  <a:pt x="11" y="3"/>
                  <a:pt x="11" y="5"/>
                </a:cubicBezTo>
                <a:cubicBezTo>
                  <a:pt x="11" y="65"/>
                  <a:pt x="11" y="65"/>
                  <a:pt x="11" y="65"/>
                </a:cubicBezTo>
                <a:cubicBezTo>
                  <a:pt x="96" y="65"/>
                  <a:pt x="96" y="65"/>
                  <a:pt x="96" y="65"/>
                </a:cubicBezTo>
                <a:cubicBezTo>
                  <a:pt x="96" y="5"/>
                  <a:pt x="96" y="5"/>
                  <a:pt x="96" y="5"/>
                </a:cubicBezTo>
                <a:cubicBezTo>
                  <a:pt x="96" y="3"/>
                  <a:pt x="94" y="1"/>
                  <a:pt x="92" y="1"/>
                </a:cubicBezTo>
                <a:lnTo>
                  <a:pt x="14" y="1"/>
                </a:lnTo>
                <a:close/>
                <a:moveTo>
                  <a:pt x="136" y="68"/>
                </a:moveTo>
                <a:cubicBezTo>
                  <a:pt x="136" y="67"/>
                  <a:pt x="138" y="65"/>
                  <a:pt x="140" y="65"/>
                </a:cubicBezTo>
                <a:cubicBezTo>
                  <a:pt x="141" y="65"/>
                  <a:pt x="143" y="67"/>
                  <a:pt x="143" y="68"/>
                </a:cubicBezTo>
                <a:cubicBezTo>
                  <a:pt x="143" y="70"/>
                  <a:pt x="141" y="72"/>
                  <a:pt x="140" y="72"/>
                </a:cubicBezTo>
                <a:cubicBezTo>
                  <a:pt x="138" y="72"/>
                  <a:pt x="136" y="70"/>
                  <a:pt x="136" y="68"/>
                </a:cubicBezTo>
                <a:moveTo>
                  <a:pt x="124" y="7"/>
                </a:moveTo>
                <a:cubicBezTo>
                  <a:pt x="155" y="7"/>
                  <a:pt x="155" y="7"/>
                  <a:pt x="155" y="7"/>
                </a:cubicBezTo>
                <a:cubicBezTo>
                  <a:pt x="155" y="59"/>
                  <a:pt x="155" y="59"/>
                  <a:pt x="155" y="59"/>
                </a:cubicBezTo>
                <a:cubicBezTo>
                  <a:pt x="124" y="59"/>
                  <a:pt x="124" y="59"/>
                  <a:pt x="124" y="59"/>
                </a:cubicBezTo>
                <a:lnTo>
                  <a:pt x="124" y="7"/>
                </a:lnTo>
                <a:close/>
                <a:moveTo>
                  <a:pt x="124" y="0"/>
                </a:moveTo>
                <a:cubicBezTo>
                  <a:pt x="121" y="0"/>
                  <a:pt x="119" y="3"/>
                  <a:pt x="119" y="6"/>
                </a:cubicBezTo>
                <a:cubicBezTo>
                  <a:pt x="119" y="72"/>
                  <a:pt x="119" y="72"/>
                  <a:pt x="119" y="72"/>
                </a:cubicBezTo>
                <a:cubicBezTo>
                  <a:pt x="119" y="75"/>
                  <a:pt x="121" y="77"/>
                  <a:pt x="124" y="77"/>
                </a:cubicBezTo>
                <a:cubicBezTo>
                  <a:pt x="156" y="77"/>
                  <a:pt x="156" y="77"/>
                  <a:pt x="156" y="77"/>
                </a:cubicBezTo>
                <a:cubicBezTo>
                  <a:pt x="158" y="77"/>
                  <a:pt x="161" y="75"/>
                  <a:pt x="161" y="72"/>
                </a:cubicBezTo>
                <a:cubicBezTo>
                  <a:pt x="161" y="6"/>
                  <a:pt x="161" y="6"/>
                  <a:pt x="161" y="6"/>
                </a:cubicBezTo>
                <a:cubicBezTo>
                  <a:pt x="161" y="3"/>
                  <a:pt x="158" y="0"/>
                  <a:pt x="156" y="0"/>
                </a:cubicBezTo>
                <a:lnTo>
                  <a:pt x="124" y="0"/>
                </a:lnTo>
                <a:close/>
              </a:path>
            </a:pathLst>
          </a:custGeom>
          <a:solidFill>
            <a:schemeClr val="bg1"/>
          </a:solidFill>
          <a:ln>
            <a:noFill/>
          </a:ln>
        </p:spPr>
        <p:txBody>
          <a:bodyPr/>
          <a:lstStyle/>
          <a:p>
            <a:endParaRPr lang="en-GB"/>
          </a:p>
        </p:txBody>
      </p:sp>
      <p:sp>
        <p:nvSpPr>
          <p:cNvPr id="51" name="Freeform 72">
            <a:extLst>
              <a:ext uri="{FF2B5EF4-FFF2-40B4-BE49-F238E27FC236}">
                <a16:creationId xmlns:a16="http://schemas.microsoft.com/office/drawing/2014/main" id="{A11A65BC-AECC-46E6-8F39-FD7BD0AA874C}"/>
              </a:ext>
            </a:extLst>
          </p:cNvPr>
          <p:cNvSpPr>
            <a:spLocks noChangeAspect="1"/>
          </p:cNvSpPr>
          <p:nvPr/>
        </p:nvSpPr>
        <p:spPr bwMode="auto">
          <a:xfrm>
            <a:off x="2497793" y="4502200"/>
            <a:ext cx="241300" cy="238125"/>
          </a:xfrm>
          <a:custGeom>
            <a:avLst/>
            <a:gdLst>
              <a:gd name="T0" fmla="*/ 72 w 76"/>
              <a:gd name="T1" fmla="*/ 0 h 75"/>
              <a:gd name="T2" fmla="*/ 76 w 76"/>
              <a:gd name="T3" fmla="*/ 3 h 75"/>
              <a:gd name="T4" fmla="*/ 76 w 76"/>
              <a:gd name="T5" fmla="*/ 52 h 75"/>
              <a:gd name="T6" fmla="*/ 72 w 76"/>
              <a:gd name="T7" fmla="*/ 56 h 75"/>
              <a:gd name="T8" fmla="*/ 38 w 76"/>
              <a:gd name="T9" fmla="*/ 56 h 75"/>
              <a:gd name="T10" fmla="*/ 38 w 76"/>
              <a:gd name="T11" fmla="*/ 72 h 75"/>
              <a:gd name="T12" fmla="*/ 36 w 76"/>
              <a:gd name="T13" fmla="*/ 75 h 75"/>
              <a:gd name="T14" fmla="*/ 35 w 76"/>
              <a:gd name="T15" fmla="*/ 75 h 75"/>
              <a:gd name="T16" fmla="*/ 33 w 76"/>
              <a:gd name="T17" fmla="*/ 74 h 75"/>
              <a:gd name="T18" fmla="*/ 16 w 76"/>
              <a:gd name="T19" fmla="*/ 56 h 75"/>
              <a:gd name="T20" fmla="*/ 3 w 76"/>
              <a:gd name="T21" fmla="*/ 56 h 75"/>
              <a:gd name="T22" fmla="*/ 0 w 76"/>
              <a:gd name="T23" fmla="*/ 52 h 75"/>
              <a:gd name="T24" fmla="*/ 0 w 76"/>
              <a:gd name="T25" fmla="*/ 3 h 75"/>
              <a:gd name="T26" fmla="*/ 3 w 76"/>
              <a:gd name="T27" fmla="*/ 0 h 75"/>
              <a:gd name="T28" fmla="*/ 72 w 76"/>
              <a:gd name="T29"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75">
                <a:moveTo>
                  <a:pt x="72" y="0"/>
                </a:moveTo>
                <a:cubicBezTo>
                  <a:pt x="74" y="0"/>
                  <a:pt x="76" y="1"/>
                  <a:pt x="76" y="3"/>
                </a:cubicBezTo>
                <a:cubicBezTo>
                  <a:pt x="76" y="52"/>
                  <a:pt x="76" y="52"/>
                  <a:pt x="76" y="52"/>
                </a:cubicBezTo>
                <a:cubicBezTo>
                  <a:pt x="76" y="54"/>
                  <a:pt x="74" y="56"/>
                  <a:pt x="72" y="56"/>
                </a:cubicBezTo>
                <a:cubicBezTo>
                  <a:pt x="38" y="56"/>
                  <a:pt x="38" y="56"/>
                  <a:pt x="38" y="56"/>
                </a:cubicBezTo>
                <a:cubicBezTo>
                  <a:pt x="38" y="72"/>
                  <a:pt x="38" y="72"/>
                  <a:pt x="38" y="72"/>
                </a:cubicBezTo>
                <a:cubicBezTo>
                  <a:pt x="38" y="73"/>
                  <a:pt x="37" y="75"/>
                  <a:pt x="36" y="75"/>
                </a:cubicBezTo>
                <a:cubicBezTo>
                  <a:pt x="36" y="75"/>
                  <a:pt x="35" y="75"/>
                  <a:pt x="35" y="75"/>
                </a:cubicBezTo>
                <a:cubicBezTo>
                  <a:pt x="34" y="75"/>
                  <a:pt x="33" y="75"/>
                  <a:pt x="33" y="74"/>
                </a:cubicBezTo>
                <a:cubicBezTo>
                  <a:pt x="16" y="56"/>
                  <a:pt x="16" y="56"/>
                  <a:pt x="16" y="56"/>
                </a:cubicBezTo>
                <a:cubicBezTo>
                  <a:pt x="3" y="56"/>
                  <a:pt x="3" y="56"/>
                  <a:pt x="3" y="56"/>
                </a:cubicBezTo>
                <a:cubicBezTo>
                  <a:pt x="1" y="56"/>
                  <a:pt x="0" y="54"/>
                  <a:pt x="0" y="52"/>
                </a:cubicBezTo>
                <a:cubicBezTo>
                  <a:pt x="0" y="3"/>
                  <a:pt x="0" y="3"/>
                  <a:pt x="0" y="3"/>
                </a:cubicBezTo>
                <a:cubicBezTo>
                  <a:pt x="0" y="1"/>
                  <a:pt x="1" y="0"/>
                  <a:pt x="3" y="0"/>
                </a:cubicBezTo>
                <a:lnTo>
                  <a:pt x="72" y="0"/>
                </a:lnTo>
                <a:close/>
              </a:path>
            </a:pathLst>
          </a:custGeom>
          <a:solidFill>
            <a:schemeClr val="bg1"/>
          </a:solidFill>
          <a:ln>
            <a:noFill/>
          </a:ln>
        </p:spPr>
        <p:txBody>
          <a:bodyPr/>
          <a:lstStyle/>
          <a:p>
            <a:endParaRPr lang="en-GB"/>
          </a:p>
        </p:txBody>
      </p:sp>
      <p:grpSp>
        <p:nvGrpSpPr>
          <p:cNvPr id="52" name="Group 51">
            <a:extLst>
              <a:ext uri="{FF2B5EF4-FFF2-40B4-BE49-F238E27FC236}">
                <a16:creationId xmlns:a16="http://schemas.microsoft.com/office/drawing/2014/main" id="{C483A6A2-0D6C-449C-A856-5E950F10F95A}"/>
              </a:ext>
            </a:extLst>
          </p:cNvPr>
          <p:cNvGrpSpPr>
            <a:grpSpLocks noChangeAspect="1"/>
          </p:cNvGrpSpPr>
          <p:nvPr/>
        </p:nvGrpSpPr>
        <p:grpSpPr>
          <a:xfrm>
            <a:off x="2526368" y="3648241"/>
            <a:ext cx="184150" cy="234950"/>
            <a:chOff x="7548563" y="1293813"/>
            <a:chExt cx="184150" cy="234950"/>
          </a:xfrm>
          <a:solidFill>
            <a:schemeClr val="bg1"/>
          </a:solidFill>
        </p:grpSpPr>
        <p:sp>
          <p:nvSpPr>
            <p:cNvPr id="53" name="Freeform 186">
              <a:extLst>
                <a:ext uri="{FF2B5EF4-FFF2-40B4-BE49-F238E27FC236}">
                  <a16:creationId xmlns:a16="http://schemas.microsoft.com/office/drawing/2014/main" id="{693A9A14-9C9D-464B-A112-C1020C9240B3}"/>
                </a:ext>
              </a:extLst>
            </p:cNvPr>
            <p:cNvSpPr>
              <a:spLocks noChangeAspect="1"/>
            </p:cNvSpPr>
            <p:nvPr/>
          </p:nvSpPr>
          <p:spPr bwMode="auto">
            <a:xfrm>
              <a:off x="7548563" y="1395413"/>
              <a:ext cx="184150" cy="133350"/>
            </a:xfrm>
            <a:custGeom>
              <a:avLst/>
              <a:gdLst>
                <a:gd name="T0" fmla="*/ 37 w 58"/>
                <a:gd name="T1" fmla="*/ 0 h 42"/>
                <a:gd name="T2" fmla="*/ 29 w 58"/>
                <a:gd name="T3" fmla="*/ 1 h 42"/>
                <a:gd name="T4" fmla="*/ 22 w 58"/>
                <a:gd name="T5" fmla="*/ 0 h 42"/>
                <a:gd name="T6" fmla="*/ 0 w 58"/>
                <a:gd name="T7" fmla="*/ 28 h 42"/>
                <a:gd name="T8" fmla="*/ 0 w 58"/>
                <a:gd name="T9" fmla="*/ 42 h 42"/>
                <a:gd name="T10" fmla="*/ 58 w 58"/>
                <a:gd name="T11" fmla="*/ 42 h 42"/>
                <a:gd name="T12" fmla="*/ 58 w 58"/>
                <a:gd name="T13" fmla="*/ 29 h 42"/>
                <a:gd name="T14" fmla="*/ 37 w 58"/>
                <a:gd name="T15" fmla="*/ 0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2">
                  <a:moveTo>
                    <a:pt x="37" y="0"/>
                  </a:moveTo>
                  <a:cubicBezTo>
                    <a:pt x="35" y="1"/>
                    <a:pt x="32" y="2"/>
                    <a:pt x="29" y="1"/>
                  </a:cubicBezTo>
                  <a:cubicBezTo>
                    <a:pt x="27" y="1"/>
                    <a:pt x="24" y="1"/>
                    <a:pt x="22" y="0"/>
                  </a:cubicBezTo>
                  <a:cubicBezTo>
                    <a:pt x="9" y="3"/>
                    <a:pt x="0" y="14"/>
                    <a:pt x="0" y="28"/>
                  </a:cubicBezTo>
                  <a:cubicBezTo>
                    <a:pt x="0" y="42"/>
                    <a:pt x="0" y="42"/>
                    <a:pt x="0" y="42"/>
                  </a:cubicBezTo>
                  <a:cubicBezTo>
                    <a:pt x="58" y="42"/>
                    <a:pt x="58" y="42"/>
                    <a:pt x="58" y="42"/>
                  </a:cubicBezTo>
                  <a:cubicBezTo>
                    <a:pt x="58" y="29"/>
                    <a:pt x="58" y="29"/>
                    <a:pt x="58" y="29"/>
                  </a:cubicBezTo>
                  <a:cubicBezTo>
                    <a:pt x="58" y="15"/>
                    <a:pt x="49" y="3"/>
                    <a:pt x="3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4" name="Freeform 187">
              <a:extLst>
                <a:ext uri="{FF2B5EF4-FFF2-40B4-BE49-F238E27FC236}">
                  <a16:creationId xmlns:a16="http://schemas.microsoft.com/office/drawing/2014/main" id="{A251C0D9-8C2E-4A24-8A8A-1B918767EC8B}"/>
                </a:ext>
              </a:extLst>
            </p:cNvPr>
            <p:cNvSpPr>
              <a:spLocks noChangeAspect="1"/>
            </p:cNvSpPr>
            <p:nvPr/>
          </p:nvSpPr>
          <p:spPr bwMode="auto">
            <a:xfrm>
              <a:off x="7596188" y="1293813"/>
              <a:ext cx="88900" cy="92075"/>
            </a:xfrm>
            <a:custGeom>
              <a:avLst/>
              <a:gdLst>
                <a:gd name="T0" fmla="*/ 0 w 28"/>
                <a:gd name="T1" fmla="*/ 14 h 29"/>
                <a:gd name="T2" fmla="*/ 14 w 28"/>
                <a:gd name="T3" fmla="*/ 28 h 29"/>
                <a:gd name="T4" fmla="*/ 28 w 28"/>
                <a:gd name="T5" fmla="*/ 15 h 29"/>
                <a:gd name="T6" fmla="*/ 14 w 28"/>
                <a:gd name="T7" fmla="*/ 1 h 29"/>
                <a:gd name="T8" fmla="*/ 0 w 28"/>
                <a:gd name="T9" fmla="*/ 14 h 29"/>
              </a:gdLst>
              <a:ahLst/>
              <a:cxnLst>
                <a:cxn ang="0">
                  <a:pos x="T0" y="T1"/>
                </a:cxn>
                <a:cxn ang="0">
                  <a:pos x="T2" y="T3"/>
                </a:cxn>
                <a:cxn ang="0">
                  <a:pos x="T4" y="T5"/>
                </a:cxn>
                <a:cxn ang="0">
                  <a:pos x="T6" y="T7"/>
                </a:cxn>
                <a:cxn ang="0">
                  <a:pos x="T8" y="T9"/>
                </a:cxn>
              </a:cxnLst>
              <a:rect l="0" t="0" r="r" b="b"/>
              <a:pathLst>
                <a:path w="28" h="29">
                  <a:moveTo>
                    <a:pt x="0" y="14"/>
                  </a:moveTo>
                  <a:cubicBezTo>
                    <a:pt x="0" y="22"/>
                    <a:pt x="6" y="28"/>
                    <a:pt x="14" y="28"/>
                  </a:cubicBezTo>
                  <a:cubicBezTo>
                    <a:pt x="21" y="29"/>
                    <a:pt x="28" y="22"/>
                    <a:pt x="28" y="15"/>
                  </a:cubicBezTo>
                  <a:cubicBezTo>
                    <a:pt x="28" y="7"/>
                    <a:pt x="22" y="1"/>
                    <a:pt x="14" y="1"/>
                  </a:cubicBezTo>
                  <a:cubicBezTo>
                    <a:pt x="7" y="0"/>
                    <a:pt x="1" y="7"/>
                    <a:pt x="0" y="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55" name="Freeform 53">
            <a:extLst>
              <a:ext uri="{FF2B5EF4-FFF2-40B4-BE49-F238E27FC236}">
                <a16:creationId xmlns:a16="http://schemas.microsoft.com/office/drawing/2014/main" id="{539CF2E6-7C0D-4230-8683-8086EC0099EB}"/>
              </a:ext>
            </a:extLst>
          </p:cNvPr>
          <p:cNvSpPr>
            <a:spLocks noChangeAspect="1" noEditPoints="1"/>
          </p:cNvSpPr>
          <p:nvPr/>
        </p:nvSpPr>
        <p:spPr bwMode="auto">
          <a:xfrm>
            <a:off x="9268005" y="669578"/>
            <a:ext cx="706437" cy="838894"/>
          </a:xfrm>
          <a:custGeom>
            <a:avLst/>
            <a:gdLst>
              <a:gd name="T0" fmla="*/ 28 w 64"/>
              <a:gd name="T1" fmla="*/ 52 h 76"/>
              <a:gd name="T2" fmla="*/ 27 w 64"/>
              <a:gd name="T3" fmla="*/ 51 h 76"/>
              <a:gd name="T4" fmla="*/ 25 w 64"/>
              <a:gd name="T5" fmla="*/ 46 h 76"/>
              <a:gd name="T6" fmla="*/ 32 w 64"/>
              <a:gd name="T7" fmla="*/ 39 h 76"/>
              <a:gd name="T8" fmla="*/ 39 w 64"/>
              <a:gd name="T9" fmla="*/ 46 h 76"/>
              <a:gd name="T10" fmla="*/ 37 w 64"/>
              <a:gd name="T11" fmla="*/ 51 h 76"/>
              <a:gd name="T12" fmla="*/ 36 w 64"/>
              <a:gd name="T13" fmla="*/ 52 h 76"/>
              <a:gd name="T14" fmla="*/ 39 w 64"/>
              <a:gd name="T15" fmla="*/ 63 h 76"/>
              <a:gd name="T16" fmla="*/ 25 w 64"/>
              <a:gd name="T17" fmla="*/ 63 h 76"/>
              <a:gd name="T18" fmla="*/ 28 w 64"/>
              <a:gd name="T19" fmla="*/ 52 h 76"/>
              <a:gd name="T20" fmla="*/ 20 w 64"/>
              <a:gd name="T21" fmla="*/ 16 h 76"/>
              <a:gd name="T22" fmla="*/ 30 w 64"/>
              <a:gd name="T23" fmla="*/ 6 h 76"/>
              <a:gd name="T24" fmla="*/ 34 w 64"/>
              <a:gd name="T25" fmla="*/ 6 h 76"/>
              <a:gd name="T26" fmla="*/ 43 w 64"/>
              <a:gd name="T27" fmla="*/ 16 h 76"/>
              <a:gd name="T28" fmla="*/ 43 w 64"/>
              <a:gd name="T29" fmla="*/ 26 h 76"/>
              <a:gd name="T30" fmla="*/ 20 w 64"/>
              <a:gd name="T31" fmla="*/ 26 h 76"/>
              <a:gd name="T32" fmla="*/ 20 w 64"/>
              <a:gd name="T33" fmla="*/ 16 h 76"/>
              <a:gd name="T34" fmla="*/ 30 w 64"/>
              <a:gd name="T35" fmla="*/ 0 h 76"/>
              <a:gd name="T36" fmla="*/ 14 w 64"/>
              <a:gd name="T37" fmla="*/ 16 h 76"/>
              <a:gd name="T38" fmla="*/ 14 w 64"/>
              <a:gd name="T39" fmla="*/ 26 h 76"/>
              <a:gd name="T40" fmla="*/ 4 w 64"/>
              <a:gd name="T41" fmla="*/ 26 h 76"/>
              <a:gd name="T42" fmla="*/ 0 w 64"/>
              <a:gd name="T43" fmla="*/ 30 h 76"/>
              <a:gd name="T44" fmla="*/ 0 w 64"/>
              <a:gd name="T45" fmla="*/ 72 h 76"/>
              <a:gd name="T46" fmla="*/ 4 w 64"/>
              <a:gd name="T47" fmla="*/ 76 h 76"/>
              <a:gd name="T48" fmla="*/ 60 w 64"/>
              <a:gd name="T49" fmla="*/ 76 h 76"/>
              <a:gd name="T50" fmla="*/ 64 w 64"/>
              <a:gd name="T51" fmla="*/ 72 h 76"/>
              <a:gd name="T52" fmla="*/ 64 w 64"/>
              <a:gd name="T53" fmla="*/ 30 h 76"/>
              <a:gd name="T54" fmla="*/ 60 w 64"/>
              <a:gd name="T55" fmla="*/ 26 h 76"/>
              <a:gd name="T56" fmla="*/ 50 w 64"/>
              <a:gd name="T57" fmla="*/ 26 h 76"/>
              <a:gd name="T58" fmla="*/ 50 w 64"/>
              <a:gd name="T59" fmla="*/ 16 h 76"/>
              <a:gd name="T60" fmla="*/ 34 w 64"/>
              <a:gd name="T61" fmla="*/ 0 h 76"/>
              <a:gd name="T62" fmla="*/ 30 w 64"/>
              <a:gd name="T6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4" h="76">
                <a:moveTo>
                  <a:pt x="28" y="52"/>
                </a:moveTo>
                <a:cubicBezTo>
                  <a:pt x="28" y="52"/>
                  <a:pt x="28" y="52"/>
                  <a:pt x="27" y="51"/>
                </a:cubicBezTo>
                <a:cubicBezTo>
                  <a:pt x="26" y="50"/>
                  <a:pt x="25" y="48"/>
                  <a:pt x="25" y="46"/>
                </a:cubicBezTo>
                <a:cubicBezTo>
                  <a:pt x="25" y="42"/>
                  <a:pt x="28" y="39"/>
                  <a:pt x="32" y="39"/>
                </a:cubicBezTo>
                <a:cubicBezTo>
                  <a:pt x="36" y="39"/>
                  <a:pt x="39" y="42"/>
                  <a:pt x="39" y="46"/>
                </a:cubicBezTo>
                <a:cubicBezTo>
                  <a:pt x="39" y="48"/>
                  <a:pt x="38" y="50"/>
                  <a:pt x="37" y="51"/>
                </a:cubicBezTo>
                <a:cubicBezTo>
                  <a:pt x="36" y="52"/>
                  <a:pt x="36" y="52"/>
                  <a:pt x="36" y="52"/>
                </a:cubicBezTo>
                <a:cubicBezTo>
                  <a:pt x="39" y="63"/>
                  <a:pt x="39" y="63"/>
                  <a:pt x="39" y="63"/>
                </a:cubicBezTo>
                <a:cubicBezTo>
                  <a:pt x="25" y="63"/>
                  <a:pt x="25" y="63"/>
                  <a:pt x="25" y="63"/>
                </a:cubicBezTo>
                <a:lnTo>
                  <a:pt x="28" y="52"/>
                </a:lnTo>
                <a:close/>
                <a:moveTo>
                  <a:pt x="20" y="16"/>
                </a:moveTo>
                <a:cubicBezTo>
                  <a:pt x="20" y="11"/>
                  <a:pt x="25" y="6"/>
                  <a:pt x="30" y="6"/>
                </a:cubicBezTo>
                <a:cubicBezTo>
                  <a:pt x="34" y="6"/>
                  <a:pt x="34" y="6"/>
                  <a:pt x="34" y="6"/>
                </a:cubicBezTo>
                <a:cubicBezTo>
                  <a:pt x="39" y="6"/>
                  <a:pt x="43" y="11"/>
                  <a:pt x="43" y="16"/>
                </a:cubicBezTo>
                <a:cubicBezTo>
                  <a:pt x="43" y="26"/>
                  <a:pt x="43" y="26"/>
                  <a:pt x="43" y="26"/>
                </a:cubicBezTo>
                <a:cubicBezTo>
                  <a:pt x="20" y="26"/>
                  <a:pt x="20" y="26"/>
                  <a:pt x="20" y="26"/>
                </a:cubicBezTo>
                <a:lnTo>
                  <a:pt x="20" y="16"/>
                </a:lnTo>
                <a:close/>
                <a:moveTo>
                  <a:pt x="30" y="0"/>
                </a:moveTo>
                <a:cubicBezTo>
                  <a:pt x="21" y="0"/>
                  <a:pt x="14" y="7"/>
                  <a:pt x="14" y="16"/>
                </a:cubicBezTo>
                <a:cubicBezTo>
                  <a:pt x="14" y="26"/>
                  <a:pt x="14" y="26"/>
                  <a:pt x="14" y="26"/>
                </a:cubicBezTo>
                <a:cubicBezTo>
                  <a:pt x="4" y="26"/>
                  <a:pt x="4" y="26"/>
                  <a:pt x="4" y="26"/>
                </a:cubicBezTo>
                <a:cubicBezTo>
                  <a:pt x="2" y="26"/>
                  <a:pt x="0" y="28"/>
                  <a:pt x="0" y="30"/>
                </a:cubicBezTo>
                <a:cubicBezTo>
                  <a:pt x="0" y="72"/>
                  <a:pt x="0" y="72"/>
                  <a:pt x="0" y="72"/>
                </a:cubicBezTo>
                <a:cubicBezTo>
                  <a:pt x="0" y="74"/>
                  <a:pt x="2" y="76"/>
                  <a:pt x="4" y="76"/>
                </a:cubicBezTo>
                <a:cubicBezTo>
                  <a:pt x="60" y="76"/>
                  <a:pt x="60" y="76"/>
                  <a:pt x="60" y="76"/>
                </a:cubicBezTo>
                <a:cubicBezTo>
                  <a:pt x="62" y="76"/>
                  <a:pt x="64" y="74"/>
                  <a:pt x="64" y="72"/>
                </a:cubicBezTo>
                <a:cubicBezTo>
                  <a:pt x="64" y="30"/>
                  <a:pt x="64" y="30"/>
                  <a:pt x="64" y="30"/>
                </a:cubicBezTo>
                <a:cubicBezTo>
                  <a:pt x="64" y="28"/>
                  <a:pt x="62" y="26"/>
                  <a:pt x="60" y="26"/>
                </a:cubicBezTo>
                <a:cubicBezTo>
                  <a:pt x="50" y="26"/>
                  <a:pt x="50" y="26"/>
                  <a:pt x="50" y="26"/>
                </a:cubicBezTo>
                <a:cubicBezTo>
                  <a:pt x="50" y="16"/>
                  <a:pt x="50" y="16"/>
                  <a:pt x="50" y="16"/>
                </a:cubicBezTo>
                <a:cubicBezTo>
                  <a:pt x="50" y="7"/>
                  <a:pt x="43" y="0"/>
                  <a:pt x="34" y="0"/>
                </a:cubicBezTo>
                <a:lnTo>
                  <a:pt x="30" y="0"/>
                </a:lnTo>
                <a:close/>
              </a:path>
            </a:pathLst>
          </a:custGeom>
          <a:solidFill>
            <a:schemeClr val="tx2"/>
          </a:solidFill>
          <a:ln>
            <a:noFill/>
          </a:ln>
        </p:spPr>
        <p:txBody>
          <a:bodyPr/>
          <a:lstStyle/>
          <a:p>
            <a:endParaRPr lang="en-GB"/>
          </a:p>
        </p:txBody>
      </p:sp>
      <p:sp>
        <p:nvSpPr>
          <p:cNvPr id="36" name="Rectangle 8">
            <a:extLst>
              <a:ext uri="{FF2B5EF4-FFF2-40B4-BE49-F238E27FC236}">
                <a16:creationId xmlns:a16="http://schemas.microsoft.com/office/drawing/2014/main" id="{85C8EC7B-D778-42EB-B015-CED5DE94FD98}"/>
              </a:ext>
            </a:extLst>
          </p:cNvPr>
          <p:cNvSpPr txBox="1">
            <a:spLocks/>
          </p:cNvSpPr>
          <p:nvPr/>
        </p:nvSpPr>
        <p:spPr bwMode="auto">
          <a:xfrm>
            <a:off x="2300288" y="898525"/>
            <a:ext cx="7740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lgn="l" defTabSz="685800" rtl="0" eaLnBrk="0" fontAlgn="base" hangingPunct="0">
              <a:lnSpc>
                <a:spcPct val="90000"/>
              </a:lnSpc>
              <a:spcBef>
                <a:spcPct val="0"/>
              </a:spcBef>
              <a:spcAft>
                <a:spcPct val="0"/>
              </a:spcAft>
              <a:defRPr sz="3200" b="1" kern="1200">
                <a:solidFill>
                  <a:srgbClr val="2D509C"/>
                </a:solidFill>
                <a:latin typeface="RN House Sans" charset="0"/>
                <a:ea typeface="RN House Sans" charset="0"/>
                <a:cs typeface="RN House Sans" charset="0"/>
              </a:defRPr>
            </a:lvl1pPr>
            <a:lvl2pPr algn="l" defTabSz="685800" rtl="0" eaLnBrk="0" fontAlgn="base" hangingPunct="0">
              <a:lnSpc>
                <a:spcPct val="90000"/>
              </a:lnSpc>
              <a:spcBef>
                <a:spcPct val="0"/>
              </a:spcBef>
              <a:spcAft>
                <a:spcPct val="0"/>
              </a:spcAft>
              <a:defRPr sz="3200" b="1">
                <a:solidFill>
                  <a:srgbClr val="2D509C"/>
                </a:solidFill>
                <a:latin typeface="RN House Sans"/>
                <a:ea typeface="RN House Sans"/>
                <a:cs typeface="RN House Sans"/>
              </a:defRPr>
            </a:lvl2pPr>
            <a:lvl3pPr algn="l" defTabSz="685800" rtl="0" eaLnBrk="0" fontAlgn="base" hangingPunct="0">
              <a:lnSpc>
                <a:spcPct val="90000"/>
              </a:lnSpc>
              <a:spcBef>
                <a:spcPct val="0"/>
              </a:spcBef>
              <a:spcAft>
                <a:spcPct val="0"/>
              </a:spcAft>
              <a:defRPr sz="3200" b="1">
                <a:solidFill>
                  <a:srgbClr val="2D509C"/>
                </a:solidFill>
                <a:latin typeface="RN House Sans"/>
                <a:ea typeface="RN House Sans"/>
                <a:cs typeface="RN House Sans"/>
              </a:defRPr>
            </a:lvl3pPr>
            <a:lvl4pPr algn="l" defTabSz="685800" rtl="0" eaLnBrk="0" fontAlgn="base" hangingPunct="0">
              <a:lnSpc>
                <a:spcPct val="90000"/>
              </a:lnSpc>
              <a:spcBef>
                <a:spcPct val="0"/>
              </a:spcBef>
              <a:spcAft>
                <a:spcPct val="0"/>
              </a:spcAft>
              <a:defRPr sz="3200" b="1">
                <a:solidFill>
                  <a:srgbClr val="2D509C"/>
                </a:solidFill>
                <a:latin typeface="RN House Sans"/>
                <a:ea typeface="RN House Sans"/>
                <a:cs typeface="RN House Sans"/>
              </a:defRPr>
            </a:lvl4pPr>
            <a:lvl5pPr algn="l" defTabSz="685800" rtl="0" eaLnBrk="0" fontAlgn="base" hangingPunct="0">
              <a:lnSpc>
                <a:spcPct val="90000"/>
              </a:lnSpc>
              <a:spcBef>
                <a:spcPct val="0"/>
              </a:spcBef>
              <a:spcAft>
                <a:spcPct val="0"/>
              </a:spcAft>
              <a:defRPr sz="3200" b="1">
                <a:solidFill>
                  <a:srgbClr val="2D509C"/>
                </a:solidFill>
                <a:latin typeface="RN House Sans"/>
                <a:ea typeface="RN House Sans"/>
                <a:cs typeface="RN House Sans"/>
              </a:defRPr>
            </a:lvl5pPr>
            <a:lvl6pPr marL="457200" algn="l" defTabSz="685800" rtl="0" fontAlgn="base">
              <a:lnSpc>
                <a:spcPct val="90000"/>
              </a:lnSpc>
              <a:spcBef>
                <a:spcPct val="0"/>
              </a:spcBef>
              <a:spcAft>
                <a:spcPct val="0"/>
              </a:spcAft>
              <a:defRPr sz="2600" b="1">
                <a:solidFill>
                  <a:schemeClr val="accent1"/>
                </a:solidFill>
                <a:latin typeface="Arial" panose="020B0604020202020204" pitchFamily="34" charset="0"/>
              </a:defRPr>
            </a:lvl6pPr>
            <a:lvl7pPr marL="914400" algn="l" defTabSz="685800" rtl="0" fontAlgn="base">
              <a:lnSpc>
                <a:spcPct val="90000"/>
              </a:lnSpc>
              <a:spcBef>
                <a:spcPct val="0"/>
              </a:spcBef>
              <a:spcAft>
                <a:spcPct val="0"/>
              </a:spcAft>
              <a:defRPr sz="2600" b="1">
                <a:solidFill>
                  <a:schemeClr val="accent1"/>
                </a:solidFill>
                <a:latin typeface="Arial" panose="020B0604020202020204" pitchFamily="34" charset="0"/>
              </a:defRPr>
            </a:lvl7pPr>
            <a:lvl8pPr marL="1371600" algn="l" defTabSz="685800" rtl="0" fontAlgn="base">
              <a:lnSpc>
                <a:spcPct val="90000"/>
              </a:lnSpc>
              <a:spcBef>
                <a:spcPct val="0"/>
              </a:spcBef>
              <a:spcAft>
                <a:spcPct val="0"/>
              </a:spcAft>
              <a:defRPr sz="2600" b="1">
                <a:solidFill>
                  <a:schemeClr val="accent1"/>
                </a:solidFill>
                <a:latin typeface="Arial" panose="020B0604020202020204" pitchFamily="34" charset="0"/>
              </a:defRPr>
            </a:lvl8pPr>
            <a:lvl9pPr marL="1828800" algn="l" defTabSz="685800" rtl="0" fontAlgn="base">
              <a:lnSpc>
                <a:spcPct val="90000"/>
              </a:lnSpc>
              <a:spcBef>
                <a:spcPct val="0"/>
              </a:spcBef>
              <a:spcAft>
                <a:spcPct val="0"/>
              </a:spcAft>
              <a:defRPr sz="2600" b="1">
                <a:solidFill>
                  <a:schemeClr val="accent1"/>
                </a:solidFill>
                <a:latin typeface="Arial" panose="020B0604020202020204" pitchFamily="34" charset="0"/>
              </a:defRPr>
            </a:lvl9pPr>
          </a:lstStyle>
          <a:p>
            <a:r>
              <a:rPr lang="en-GB" altLang="en-US" dirty="0">
                <a:latin typeface="RN House Sans"/>
                <a:ea typeface="RN House Sans"/>
                <a:cs typeface="RN House Sans"/>
              </a:rPr>
              <a:t>Help &amp; Support </a:t>
            </a:r>
          </a:p>
        </p:txBody>
      </p:sp>
      <p:sp>
        <p:nvSpPr>
          <p:cNvPr id="41" name="Rectangle 40">
            <a:extLst>
              <a:ext uri="{FF2B5EF4-FFF2-40B4-BE49-F238E27FC236}">
                <a16:creationId xmlns:a16="http://schemas.microsoft.com/office/drawing/2014/main" id="{154CACF5-4DE9-413E-BE26-F96F8CED7434}"/>
              </a:ext>
            </a:extLst>
          </p:cNvPr>
          <p:cNvSpPr/>
          <p:nvPr/>
        </p:nvSpPr>
        <p:spPr>
          <a:xfrm>
            <a:off x="0" y="6672649"/>
            <a:ext cx="12192000" cy="185351"/>
          </a:xfrm>
          <a:prstGeom prst="rect">
            <a:avLst/>
          </a:prstGeom>
          <a:solidFill>
            <a:srgbClr val="20A2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89664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a:spLocks noGrp="1"/>
          </p:cNvSpPr>
          <p:nvPr>
            <p:ph type="title"/>
          </p:nvPr>
        </p:nvSpPr>
        <p:spPr>
          <a:xfrm>
            <a:off x="2243138" y="2343150"/>
            <a:ext cx="7740650" cy="2171700"/>
          </a:xfrm>
        </p:spPr>
        <p:txBody>
          <a:bodyPr/>
          <a:lstStyle/>
          <a:p>
            <a:r>
              <a:rPr lang="en-IE" altLang="en-US" dirty="0">
                <a:solidFill>
                  <a:schemeClr val="tx1">
                    <a:lumMod val="50000"/>
                    <a:lumOff val="50000"/>
                  </a:schemeClr>
                </a:solidFill>
                <a:latin typeface="RN House Sans"/>
                <a:ea typeface="RN House Sans"/>
                <a:cs typeface="RN House Sans"/>
              </a:rPr>
              <a:t>Questions &amp; Answers</a:t>
            </a:r>
          </a:p>
        </p:txBody>
      </p:sp>
      <p:sp>
        <p:nvSpPr>
          <p:cNvPr id="40964" name="Slide Number Placeholder 1"/>
          <p:cNvSpPr>
            <a:spLocks noGrp="1"/>
          </p:cNvSpPr>
          <p:nvPr>
            <p:ph type="sldNum" sz="quarter" idx="10"/>
          </p:nvPr>
        </p:nvSpPr>
        <p:spPr bwMode="auto">
          <a:xfrm>
            <a:off x="9267825" y="250825"/>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0" fontAlgn="base" hangingPunct="0">
              <a:spcBef>
                <a:spcPct val="0"/>
              </a:spcBef>
              <a:spcAft>
                <a:spcPct val="0"/>
              </a:spcAft>
              <a:defRPr/>
            </a:pPr>
            <a:fld id="{BCD67696-DA13-4162-A361-CBC47B960D1E}" type="slidenum">
              <a:rPr lang="en-US" altLang="en-US">
                <a:solidFill>
                  <a:srgbClr val="2D509C"/>
                </a:solidFill>
              </a:rPr>
              <a:pPr algn="r" eaLnBrk="0" fontAlgn="base" hangingPunct="0">
                <a:spcBef>
                  <a:spcPct val="0"/>
                </a:spcBef>
                <a:spcAft>
                  <a:spcPct val="0"/>
                </a:spcAft>
                <a:defRPr/>
              </a:pPr>
              <a:t>11</a:t>
            </a:fld>
            <a:endParaRPr lang="en-US" altLang="en-US">
              <a:solidFill>
                <a:srgbClr val="2D509C"/>
              </a:solidFill>
            </a:endParaRPr>
          </a:p>
        </p:txBody>
      </p:sp>
      <p:sp>
        <p:nvSpPr>
          <p:cNvPr id="5" name="Rectangle 4">
            <a:extLst>
              <a:ext uri="{FF2B5EF4-FFF2-40B4-BE49-F238E27FC236}">
                <a16:creationId xmlns:a16="http://schemas.microsoft.com/office/drawing/2014/main" id="{4097821F-EFCE-4486-AA62-4B1468BC614F}"/>
              </a:ext>
            </a:extLst>
          </p:cNvPr>
          <p:cNvSpPr/>
          <p:nvPr/>
        </p:nvSpPr>
        <p:spPr>
          <a:xfrm>
            <a:off x="0" y="6672649"/>
            <a:ext cx="12192000" cy="185351"/>
          </a:xfrm>
          <a:prstGeom prst="rect">
            <a:avLst/>
          </a:prstGeom>
          <a:solidFill>
            <a:srgbClr val="20A2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8"/>
          <p:cNvSpPr>
            <a:spLocks noGrp="1"/>
          </p:cNvSpPr>
          <p:nvPr>
            <p:ph type="title"/>
          </p:nvPr>
        </p:nvSpPr>
        <p:spPr>
          <a:xfrm>
            <a:off x="2243138" y="1089025"/>
            <a:ext cx="7740650" cy="369888"/>
          </a:xfrm>
        </p:spPr>
        <p:txBody>
          <a:bodyPr>
            <a:normAutofit fontScale="90000"/>
          </a:bodyPr>
          <a:lstStyle/>
          <a:p>
            <a:r>
              <a:rPr lang="en-GB" altLang="en-US" dirty="0">
                <a:latin typeface="RN House Sans"/>
                <a:ea typeface="RN House Sans"/>
                <a:cs typeface="RN House Sans"/>
              </a:rPr>
              <a:t>	</a:t>
            </a:r>
          </a:p>
        </p:txBody>
      </p:sp>
      <p:grpSp>
        <p:nvGrpSpPr>
          <p:cNvPr id="26" name="Group 25">
            <a:extLst>
              <a:ext uri="{FF2B5EF4-FFF2-40B4-BE49-F238E27FC236}">
                <a16:creationId xmlns:a16="http://schemas.microsoft.com/office/drawing/2014/main" id="{E1A1A801-735A-4C4F-A884-9316C20629F2}"/>
              </a:ext>
            </a:extLst>
          </p:cNvPr>
          <p:cNvGrpSpPr/>
          <p:nvPr/>
        </p:nvGrpSpPr>
        <p:grpSpPr>
          <a:xfrm>
            <a:off x="3344788" y="756712"/>
            <a:ext cx="2447515" cy="2449639"/>
            <a:chOff x="2009781" y="1038297"/>
            <a:chExt cx="2447515" cy="2449639"/>
          </a:xfrm>
        </p:grpSpPr>
        <p:sp>
          <p:nvSpPr>
            <p:cNvPr id="27" name="Freeform 35">
              <a:extLst>
                <a:ext uri="{FF2B5EF4-FFF2-40B4-BE49-F238E27FC236}">
                  <a16:creationId xmlns:a16="http://schemas.microsoft.com/office/drawing/2014/main" id="{18F5F6C9-DE2F-445A-8243-7E42CF3F0C23}"/>
                </a:ext>
              </a:extLst>
            </p:cNvPr>
            <p:cNvSpPr>
              <a:spLocks noChangeAspect="1"/>
            </p:cNvSpPr>
            <p:nvPr/>
          </p:nvSpPr>
          <p:spPr bwMode="gray">
            <a:xfrm>
              <a:off x="2009781" y="1038297"/>
              <a:ext cx="2447515" cy="2449639"/>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chemeClr val="tx2"/>
            </a:solidFill>
            <a:ln w="25400" cap="flat" cmpd="sng" algn="ctr">
              <a:solidFill>
                <a:sysClr val="window" lastClr="FFFFFF"/>
              </a:solidFill>
              <a:prstDash val="solid"/>
            </a:ln>
            <a:effectLst/>
          </p:spPr>
          <p:txBody>
            <a:bodyPr lIns="45720" rIns="45720" spcCol="1270" anchor="ctr"/>
            <a:lstStyle/>
            <a:p>
              <a:pPr algn="ctr" defTabSz="1066800">
                <a:defRPr/>
              </a:pPr>
              <a:r>
                <a:rPr lang="en-GB" sz="3200" b="1" kern="0" dirty="0">
                  <a:solidFill>
                    <a:prstClr val="white"/>
                  </a:solidFill>
                  <a:latin typeface="RN House Sans Light" panose="020B0404020203020204" pitchFamily="34" charset="0"/>
                </a:rPr>
                <a:t>Anyone</a:t>
              </a:r>
            </a:p>
            <a:p>
              <a:pPr algn="ctr" defTabSz="1066800">
                <a:defRPr/>
              </a:pPr>
              <a:r>
                <a:rPr lang="en-GB" sz="2000" kern="0" dirty="0">
                  <a:solidFill>
                    <a:prstClr val="white"/>
                  </a:solidFill>
                  <a:latin typeface="RN House Sans Light" panose="020B0404020203020204" pitchFamily="34" charset="0"/>
                </a:rPr>
                <a:t>can be affected</a:t>
              </a:r>
            </a:p>
            <a:p>
              <a:pPr algn="ctr" defTabSz="1066800">
                <a:defRPr/>
              </a:pPr>
              <a:r>
                <a:rPr lang="en-GB" sz="2000" kern="0" dirty="0">
                  <a:solidFill>
                    <a:prstClr val="white"/>
                  </a:solidFill>
                  <a:latin typeface="RN House Sans Light" panose="020B0404020203020204" pitchFamily="34" charset="0"/>
                </a:rPr>
                <a:t>by scams</a:t>
              </a:r>
            </a:p>
          </p:txBody>
        </p:sp>
        <p:pic>
          <p:nvPicPr>
            <p:cNvPr id="28" name="Picture 27">
              <a:extLst>
                <a:ext uri="{FF2B5EF4-FFF2-40B4-BE49-F238E27FC236}">
                  <a16:creationId xmlns:a16="http://schemas.microsoft.com/office/drawing/2014/main" id="{5E1F7CEC-BAB4-44FB-82D1-FBBD9BBCE5B8}"/>
                </a:ext>
              </a:extLst>
            </p:cNvPr>
            <p:cNvPicPr>
              <a:picLocks noChangeAspect="1"/>
            </p:cNvPicPr>
            <p:nvPr/>
          </p:nvPicPr>
          <p:blipFill>
            <a:blip r:embed="rId3" cstate="screen">
              <a:alphaModFix amt="23000"/>
              <a:extLst>
                <a:ext uri="{28A0092B-C50C-407E-A947-70E740481C1C}">
                  <a14:useLocalDpi xmlns:a14="http://schemas.microsoft.com/office/drawing/2010/main"/>
                </a:ext>
              </a:extLst>
            </a:blip>
            <a:stretch>
              <a:fillRect/>
            </a:stretch>
          </p:blipFill>
          <p:spPr>
            <a:xfrm>
              <a:off x="2166987" y="1281424"/>
              <a:ext cx="1971056" cy="1963386"/>
            </a:xfrm>
            <a:prstGeom prst="rect">
              <a:avLst/>
            </a:prstGeom>
          </p:spPr>
        </p:pic>
      </p:grpSp>
      <p:grpSp>
        <p:nvGrpSpPr>
          <p:cNvPr id="29" name="Group 28">
            <a:extLst>
              <a:ext uri="{FF2B5EF4-FFF2-40B4-BE49-F238E27FC236}">
                <a16:creationId xmlns:a16="http://schemas.microsoft.com/office/drawing/2014/main" id="{D2244F23-6E0D-4111-84A3-DC9300D221BF}"/>
              </a:ext>
            </a:extLst>
          </p:cNvPr>
          <p:cNvGrpSpPr/>
          <p:nvPr/>
        </p:nvGrpSpPr>
        <p:grpSpPr>
          <a:xfrm>
            <a:off x="6443626" y="3508844"/>
            <a:ext cx="2449638" cy="2449639"/>
            <a:chOff x="8216718" y="4040579"/>
            <a:chExt cx="2449638" cy="2449639"/>
          </a:xfrm>
        </p:grpSpPr>
        <p:sp>
          <p:nvSpPr>
            <p:cNvPr id="30" name="Freeform 36">
              <a:extLst>
                <a:ext uri="{FF2B5EF4-FFF2-40B4-BE49-F238E27FC236}">
                  <a16:creationId xmlns:a16="http://schemas.microsoft.com/office/drawing/2014/main" id="{5B113549-5B06-4643-9B87-96146073ACC0}"/>
                </a:ext>
              </a:extLst>
            </p:cNvPr>
            <p:cNvSpPr>
              <a:spLocks noChangeAspect="1"/>
            </p:cNvSpPr>
            <p:nvPr/>
          </p:nvSpPr>
          <p:spPr bwMode="gray">
            <a:xfrm>
              <a:off x="8216718" y="4040579"/>
              <a:ext cx="2449638" cy="2449639"/>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chemeClr val="accent1"/>
            </a:solidFill>
            <a:ln w="25400" cap="flat" cmpd="sng" algn="ctr">
              <a:solidFill>
                <a:sysClr val="window" lastClr="FFFFFF"/>
              </a:solidFill>
              <a:prstDash val="solid"/>
            </a:ln>
            <a:effectLst/>
          </p:spPr>
          <p:txBody>
            <a:bodyPr lIns="45720" rIns="45720" spcCol="1270" anchor="ctr"/>
            <a:lstStyle/>
            <a:p>
              <a:pPr algn="ctr" defTabSz="1066800">
                <a:defRPr/>
              </a:pPr>
              <a:r>
                <a:rPr lang="en-GB" sz="2000" kern="0" dirty="0">
                  <a:solidFill>
                    <a:prstClr val="white"/>
                  </a:solidFill>
                  <a:latin typeface="RN House Sans Light" panose="020B0404020203020204" pitchFamily="34" charset="0"/>
                </a:rPr>
                <a:t>Only </a:t>
              </a:r>
              <a:r>
                <a:rPr lang="en-GB" sz="3200" b="1" kern="0" dirty="0">
                  <a:solidFill>
                    <a:prstClr val="white"/>
                  </a:solidFill>
                  <a:latin typeface="RN House Sans Light" panose="020B0404020203020204" pitchFamily="34" charset="0"/>
                </a:rPr>
                <a:t>5%</a:t>
              </a:r>
            </a:p>
            <a:p>
              <a:pPr algn="ctr" defTabSz="1066800">
                <a:defRPr/>
              </a:pPr>
              <a:r>
                <a:rPr lang="en-GB" sz="2000" kern="0" dirty="0">
                  <a:solidFill>
                    <a:prstClr val="white"/>
                  </a:solidFill>
                  <a:latin typeface="RN House Sans Light" panose="020B0404020203020204" pitchFamily="34" charset="0"/>
                </a:rPr>
                <a:t>of scams are</a:t>
              </a:r>
            </a:p>
            <a:p>
              <a:pPr algn="ctr" defTabSz="1066800">
                <a:defRPr/>
              </a:pPr>
              <a:r>
                <a:rPr lang="en-GB" sz="2000" kern="0" dirty="0">
                  <a:solidFill>
                    <a:prstClr val="white"/>
                  </a:solidFill>
                  <a:latin typeface="RN House Sans Light" panose="020B0404020203020204" pitchFamily="34" charset="0"/>
                </a:rPr>
                <a:t>reported</a:t>
              </a:r>
            </a:p>
          </p:txBody>
        </p:sp>
        <p:pic>
          <p:nvPicPr>
            <p:cNvPr id="31" name="Picture 30">
              <a:extLst>
                <a:ext uri="{FF2B5EF4-FFF2-40B4-BE49-F238E27FC236}">
                  <a16:creationId xmlns:a16="http://schemas.microsoft.com/office/drawing/2014/main" id="{9BB74AE7-AA32-4C9C-B89A-15BE54DDB36B}"/>
                </a:ext>
              </a:extLst>
            </p:cNvPr>
            <p:cNvPicPr>
              <a:picLocks noChangeAspect="1"/>
            </p:cNvPicPr>
            <p:nvPr/>
          </p:nvPicPr>
          <p:blipFill>
            <a:blip r:embed="rId4" cstate="screen">
              <a:alphaModFix amt="20000"/>
              <a:extLst>
                <a:ext uri="{28A0092B-C50C-407E-A947-70E740481C1C}">
                  <a14:useLocalDpi xmlns:a14="http://schemas.microsoft.com/office/drawing/2010/main"/>
                </a:ext>
              </a:extLst>
            </a:blip>
            <a:stretch>
              <a:fillRect/>
            </a:stretch>
          </p:blipFill>
          <p:spPr>
            <a:xfrm>
              <a:off x="8622067" y="4287656"/>
              <a:ext cx="1749919" cy="1749919"/>
            </a:xfrm>
            <a:prstGeom prst="rect">
              <a:avLst/>
            </a:prstGeom>
          </p:spPr>
        </p:pic>
      </p:grpSp>
      <p:sp>
        <p:nvSpPr>
          <p:cNvPr id="33" name="Freeform 33">
            <a:extLst>
              <a:ext uri="{FF2B5EF4-FFF2-40B4-BE49-F238E27FC236}">
                <a16:creationId xmlns:a16="http://schemas.microsoft.com/office/drawing/2014/main" id="{AB4F6895-8D5C-40A3-B5E0-844F3FFBCA81}"/>
              </a:ext>
            </a:extLst>
          </p:cNvPr>
          <p:cNvSpPr>
            <a:spLocks noChangeAspect="1"/>
          </p:cNvSpPr>
          <p:nvPr/>
        </p:nvSpPr>
        <p:spPr bwMode="gray">
          <a:xfrm>
            <a:off x="6399699" y="756711"/>
            <a:ext cx="2449639" cy="2449639"/>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FF0000"/>
          </a:solidFill>
          <a:ln w="25400" cap="flat" cmpd="sng" algn="ctr">
            <a:solidFill>
              <a:sysClr val="window" lastClr="FFFFFF"/>
            </a:solidFill>
            <a:prstDash val="solid"/>
          </a:ln>
          <a:effectLst/>
        </p:spPr>
        <p:txBody>
          <a:bodyPr lIns="45720" rIns="45720" spcCol="1270" anchor="ctr"/>
          <a:lstStyle/>
          <a:p>
            <a:pPr algn="ctr" defTabSz="1066800">
              <a:defRPr/>
            </a:pPr>
            <a:r>
              <a:rPr lang="en-GB" sz="3200" b="1" kern="0" dirty="0">
                <a:solidFill>
                  <a:prstClr val="white"/>
                </a:solidFill>
                <a:latin typeface="RN House Sans Light" panose="020B0404020203020204" pitchFamily="34" charset="0"/>
              </a:rPr>
              <a:t>53%</a:t>
            </a:r>
          </a:p>
          <a:p>
            <a:pPr algn="ctr" defTabSz="1066800">
              <a:defRPr/>
            </a:pPr>
            <a:r>
              <a:rPr lang="en-GB" sz="2000" kern="0" dirty="0">
                <a:solidFill>
                  <a:prstClr val="white"/>
                </a:solidFill>
                <a:latin typeface="RN House Sans Light" panose="020B0404020203020204" pitchFamily="34" charset="0"/>
              </a:rPr>
              <a:t>of victims are </a:t>
            </a:r>
          </a:p>
          <a:p>
            <a:pPr algn="ctr" defTabSz="1066800">
              <a:defRPr/>
            </a:pPr>
            <a:r>
              <a:rPr lang="en-GB" sz="2000" kern="0" dirty="0">
                <a:solidFill>
                  <a:prstClr val="white"/>
                </a:solidFill>
                <a:latin typeface="RN House Sans Light" panose="020B0404020203020204" pitchFamily="34" charset="0"/>
              </a:rPr>
              <a:t>over 55</a:t>
            </a:r>
          </a:p>
        </p:txBody>
      </p:sp>
      <p:grpSp>
        <p:nvGrpSpPr>
          <p:cNvPr id="35" name="Group 34">
            <a:extLst>
              <a:ext uri="{FF2B5EF4-FFF2-40B4-BE49-F238E27FC236}">
                <a16:creationId xmlns:a16="http://schemas.microsoft.com/office/drawing/2014/main" id="{0EF14CED-E964-48E7-A788-67A7449FC40E}"/>
              </a:ext>
            </a:extLst>
          </p:cNvPr>
          <p:cNvGrpSpPr/>
          <p:nvPr/>
        </p:nvGrpSpPr>
        <p:grpSpPr>
          <a:xfrm>
            <a:off x="3342664" y="3508846"/>
            <a:ext cx="2449639" cy="2449639"/>
            <a:chOff x="3459273" y="4052150"/>
            <a:chExt cx="2449639" cy="2449639"/>
          </a:xfrm>
        </p:grpSpPr>
        <p:grpSp>
          <p:nvGrpSpPr>
            <p:cNvPr id="36" name="Group 35">
              <a:extLst>
                <a:ext uri="{FF2B5EF4-FFF2-40B4-BE49-F238E27FC236}">
                  <a16:creationId xmlns:a16="http://schemas.microsoft.com/office/drawing/2014/main" id="{3A36222E-C5ED-4D17-A9CA-7FD8BA62CA93}"/>
                </a:ext>
              </a:extLst>
            </p:cNvPr>
            <p:cNvGrpSpPr/>
            <p:nvPr/>
          </p:nvGrpSpPr>
          <p:grpSpPr>
            <a:xfrm>
              <a:off x="3459273" y="4052150"/>
              <a:ext cx="2449639" cy="2449639"/>
              <a:chOff x="3455797" y="4040578"/>
              <a:chExt cx="2449639" cy="2449639"/>
            </a:xfrm>
          </p:grpSpPr>
          <p:sp>
            <p:nvSpPr>
              <p:cNvPr id="38" name="Freeform 34">
                <a:extLst>
                  <a:ext uri="{FF2B5EF4-FFF2-40B4-BE49-F238E27FC236}">
                    <a16:creationId xmlns:a16="http://schemas.microsoft.com/office/drawing/2014/main" id="{3DAC11AD-870D-49A9-B0D6-70F20363DEAD}"/>
                  </a:ext>
                </a:extLst>
              </p:cNvPr>
              <p:cNvSpPr>
                <a:spLocks noChangeAspect="1"/>
              </p:cNvSpPr>
              <p:nvPr/>
            </p:nvSpPr>
            <p:spPr bwMode="gray">
              <a:xfrm>
                <a:off x="3455797" y="4040578"/>
                <a:ext cx="2449639" cy="2449639"/>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chemeClr val="accent2"/>
              </a:solidFill>
              <a:ln w="25400" cap="flat" cmpd="sng" algn="ctr">
                <a:solidFill>
                  <a:sysClr val="window" lastClr="FFFFFF"/>
                </a:solidFill>
                <a:prstDash val="solid"/>
              </a:ln>
              <a:effectLst/>
            </p:spPr>
            <p:txBody>
              <a:bodyPr lIns="45720" rIns="45720" spcCol="1270" anchor="ctr"/>
              <a:lstStyle/>
              <a:p>
                <a:pPr algn="ctr" defTabSz="1066800">
                  <a:defRPr/>
                </a:pPr>
                <a:endParaRPr lang="en-GB" sz="2000" kern="0" dirty="0">
                  <a:solidFill>
                    <a:prstClr val="white"/>
                  </a:solidFill>
                  <a:latin typeface="RN House Sans Light" panose="020B0404020203020204" pitchFamily="34" charset="0"/>
                </a:endParaRPr>
              </a:p>
            </p:txBody>
          </p:sp>
          <p:pic>
            <p:nvPicPr>
              <p:cNvPr id="39" name="Picture 38">
                <a:extLst>
                  <a:ext uri="{FF2B5EF4-FFF2-40B4-BE49-F238E27FC236}">
                    <a16:creationId xmlns:a16="http://schemas.microsoft.com/office/drawing/2014/main" id="{987CD7C4-C694-4937-B0BD-9264A7EDC81E}"/>
                  </a:ext>
                </a:extLst>
              </p:cNvPr>
              <p:cNvPicPr>
                <a:picLocks noChangeAspect="1"/>
              </p:cNvPicPr>
              <p:nvPr/>
            </p:nvPicPr>
            <p:blipFill>
              <a:blip r:embed="rId5" cstate="screen">
                <a:alphaModFix amt="21000"/>
                <a:extLst>
                  <a:ext uri="{28A0092B-C50C-407E-A947-70E740481C1C}">
                    <a14:useLocalDpi xmlns:a14="http://schemas.microsoft.com/office/drawing/2010/main"/>
                  </a:ext>
                </a:extLst>
              </a:blip>
              <a:stretch>
                <a:fillRect/>
              </a:stretch>
            </p:blipFill>
            <p:spPr>
              <a:xfrm>
                <a:off x="3865703" y="4497779"/>
                <a:ext cx="1541230" cy="1535235"/>
              </a:xfrm>
              <a:prstGeom prst="rect">
                <a:avLst/>
              </a:prstGeom>
            </p:spPr>
          </p:pic>
        </p:grpSp>
        <p:sp>
          <p:nvSpPr>
            <p:cNvPr id="37" name="Rectangle 36">
              <a:extLst>
                <a:ext uri="{FF2B5EF4-FFF2-40B4-BE49-F238E27FC236}">
                  <a16:creationId xmlns:a16="http://schemas.microsoft.com/office/drawing/2014/main" id="{E7AD8DDD-14D3-4658-B833-246D968D4961}"/>
                </a:ext>
              </a:extLst>
            </p:cNvPr>
            <p:cNvSpPr/>
            <p:nvPr/>
          </p:nvSpPr>
          <p:spPr>
            <a:xfrm>
              <a:off x="3677393" y="4430916"/>
              <a:ext cx="2013397" cy="1723549"/>
            </a:xfrm>
            <a:prstGeom prst="rect">
              <a:avLst/>
            </a:prstGeom>
          </p:spPr>
          <p:txBody>
            <a:bodyPr wrap="square">
              <a:spAutoFit/>
            </a:bodyPr>
            <a:lstStyle/>
            <a:p>
              <a:r>
                <a:rPr lang="en-GB" sz="3400" b="1" dirty="0">
                  <a:solidFill>
                    <a:schemeClr val="bg1"/>
                  </a:solidFill>
                  <a:latin typeface="RN House Sans Light" panose="020B0404020203020204" pitchFamily="34" charset="0"/>
                </a:rPr>
                <a:t>   €1,005</a:t>
              </a:r>
            </a:p>
            <a:p>
              <a:pPr algn="ctr"/>
              <a:r>
                <a:rPr lang="en-GB" dirty="0">
                  <a:solidFill>
                    <a:schemeClr val="bg1"/>
                  </a:solidFill>
                  <a:latin typeface="RN House Sans Light" panose="020B0404020203020204" pitchFamily="34" charset="0"/>
                </a:rPr>
                <a:t>average sum of money stolen in Ireland by fraudsters </a:t>
              </a:r>
            </a:p>
          </p:txBody>
        </p:sp>
      </p:grpSp>
      <p:sp>
        <p:nvSpPr>
          <p:cNvPr id="17" name="Rectangle 16">
            <a:extLst>
              <a:ext uri="{FF2B5EF4-FFF2-40B4-BE49-F238E27FC236}">
                <a16:creationId xmlns:a16="http://schemas.microsoft.com/office/drawing/2014/main" id="{8541CF74-CFA3-42C0-9BB6-CC34B29F39E1}"/>
              </a:ext>
            </a:extLst>
          </p:cNvPr>
          <p:cNvSpPr/>
          <p:nvPr/>
        </p:nvSpPr>
        <p:spPr>
          <a:xfrm>
            <a:off x="0" y="6672649"/>
            <a:ext cx="12192000" cy="185351"/>
          </a:xfrm>
          <a:prstGeom prst="rect">
            <a:avLst/>
          </a:prstGeom>
          <a:solidFill>
            <a:srgbClr val="20A2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8"/>
          <p:cNvSpPr>
            <a:spLocks noGrp="1"/>
          </p:cNvSpPr>
          <p:nvPr>
            <p:ph type="title"/>
          </p:nvPr>
        </p:nvSpPr>
        <p:spPr>
          <a:xfrm>
            <a:off x="2243138" y="1089025"/>
            <a:ext cx="7740650" cy="369888"/>
          </a:xfrm>
        </p:spPr>
        <p:txBody>
          <a:bodyPr>
            <a:normAutofit fontScale="90000"/>
          </a:bodyPr>
          <a:lstStyle/>
          <a:p>
            <a:r>
              <a:rPr lang="en-GB" altLang="en-US" dirty="0">
                <a:latin typeface="RN House Sans"/>
                <a:ea typeface="RN House Sans"/>
                <a:cs typeface="RN House Sans"/>
              </a:rPr>
              <a:t>Types of scams</a:t>
            </a:r>
          </a:p>
        </p:txBody>
      </p:sp>
      <p:sp>
        <p:nvSpPr>
          <p:cNvPr id="18" name="Rectangle 27">
            <a:extLst>
              <a:ext uri="{FF2B5EF4-FFF2-40B4-BE49-F238E27FC236}">
                <a16:creationId xmlns:a16="http://schemas.microsoft.com/office/drawing/2014/main" id="{8BAFDC82-EE5E-4981-927F-31FB7117B6E8}"/>
              </a:ext>
            </a:extLst>
          </p:cNvPr>
          <p:cNvSpPr>
            <a:spLocks noChangeArrowheads="1"/>
          </p:cNvSpPr>
          <p:nvPr/>
        </p:nvSpPr>
        <p:spPr bwMode="gray">
          <a:xfrm>
            <a:off x="2479541" y="2497915"/>
            <a:ext cx="1323732" cy="2540135"/>
          </a:xfrm>
          <a:prstGeom prst="rect">
            <a:avLst/>
          </a:prstGeom>
          <a:solidFill>
            <a:srgbClr val="0EA1CD"/>
          </a:solidFill>
          <a:ln w="9525" algn="ctr">
            <a:noFill/>
            <a:miter lim="800000"/>
            <a:headEnd/>
            <a:tailEnd/>
          </a:ln>
          <a:effectLst/>
        </p:spPr>
        <p:txBody>
          <a:bodyPr wrap="none" lIns="0" tIns="0" rIns="0" bIns="0" anchor="ctr"/>
          <a:lstStyle/>
          <a:p>
            <a:endParaRPr lang="en-US" altLang="en-US" sz="1400" dirty="0">
              <a:solidFill>
                <a:srgbClr val="717F88"/>
              </a:solidFill>
              <a:latin typeface="RN House Sans Light" panose="020B0404020203020204" pitchFamily="34" charset="0"/>
              <a:cs typeface="Arial" pitchFamily="34" charset="0"/>
            </a:endParaRPr>
          </a:p>
        </p:txBody>
      </p:sp>
      <p:sp>
        <p:nvSpPr>
          <p:cNvPr id="19" name="Rectangle 28">
            <a:extLst>
              <a:ext uri="{FF2B5EF4-FFF2-40B4-BE49-F238E27FC236}">
                <a16:creationId xmlns:a16="http://schemas.microsoft.com/office/drawing/2014/main" id="{A8066A3C-A737-404D-AC1D-4B2CE27362B1}"/>
              </a:ext>
            </a:extLst>
          </p:cNvPr>
          <p:cNvSpPr>
            <a:spLocks noChangeArrowheads="1"/>
          </p:cNvSpPr>
          <p:nvPr/>
        </p:nvSpPr>
        <p:spPr bwMode="gray">
          <a:xfrm>
            <a:off x="4449271" y="2497915"/>
            <a:ext cx="1323732" cy="2540135"/>
          </a:xfrm>
          <a:prstGeom prst="rect">
            <a:avLst/>
          </a:prstGeom>
          <a:solidFill>
            <a:srgbClr val="778186"/>
          </a:solidFill>
          <a:ln w="9525" algn="ctr">
            <a:noFill/>
            <a:miter lim="800000"/>
            <a:headEnd/>
            <a:tailEnd/>
          </a:ln>
          <a:effectLst/>
        </p:spPr>
        <p:txBody>
          <a:bodyPr wrap="none" lIns="0" tIns="0" rIns="0" bIns="0" anchor="ctr"/>
          <a:lstStyle>
            <a:lvl1pPr>
              <a:defRPr sz="1000">
                <a:solidFill>
                  <a:schemeClr val="tx1"/>
                </a:solidFill>
                <a:latin typeface="Arial" pitchFamily="34" charset="0"/>
                <a:cs typeface="Arial" pitchFamily="34" charset="0"/>
              </a:defRPr>
            </a:lvl1pPr>
            <a:lvl2pPr marL="742950" indent="-285750">
              <a:defRPr sz="1000">
                <a:solidFill>
                  <a:schemeClr val="tx1"/>
                </a:solidFill>
                <a:latin typeface="Arial" pitchFamily="34" charset="0"/>
                <a:cs typeface="Arial" pitchFamily="34" charset="0"/>
              </a:defRPr>
            </a:lvl2pPr>
            <a:lvl3pPr marL="1143000" indent="-228600">
              <a:defRPr sz="1000">
                <a:solidFill>
                  <a:schemeClr val="tx1"/>
                </a:solidFill>
                <a:latin typeface="Arial" pitchFamily="34" charset="0"/>
                <a:cs typeface="Arial" pitchFamily="34" charset="0"/>
              </a:defRPr>
            </a:lvl3pPr>
            <a:lvl4pPr marL="1600200" indent="-228600">
              <a:defRPr sz="1000">
                <a:solidFill>
                  <a:schemeClr val="tx1"/>
                </a:solidFill>
                <a:latin typeface="Arial" pitchFamily="34" charset="0"/>
                <a:cs typeface="Arial" pitchFamily="34" charset="0"/>
              </a:defRPr>
            </a:lvl4pPr>
            <a:lvl5pPr marL="2057400" indent="-228600">
              <a:defRPr sz="10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9pPr>
          </a:lstStyle>
          <a:p>
            <a:endParaRPr lang="en-US" altLang="en-US" sz="1400" dirty="0">
              <a:solidFill>
                <a:srgbClr val="717F88"/>
              </a:solidFill>
              <a:latin typeface="RN House Sans Light" panose="020B0404020203020204" pitchFamily="34" charset="0"/>
            </a:endParaRPr>
          </a:p>
        </p:txBody>
      </p:sp>
      <p:sp>
        <p:nvSpPr>
          <p:cNvPr id="20" name="Rectangle 29">
            <a:extLst>
              <a:ext uri="{FF2B5EF4-FFF2-40B4-BE49-F238E27FC236}">
                <a16:creationId xmlns:a16="http://schemas.microsoft.com/office/drawing/2014/main" id="{41B6BDA9-E4F3-4B10-9E4C-E91D0EBF9C76}"/>
              </a:ext>
            </a:extLst>
          </p:cNvPr>
          <p:cNvSpPr>
            <a:spLocks noChangeArrowheads="1"/>
          </p:cNvSpPr>
          <p:nvPr/>
        </p:nvSpPr>
        <p:spPr bwMode="gray">
          <a:xfrm>
            <a:off x="6418999" y="2497915"/>
            <a:ext cx="1323732" cy="2540135"/>
          </a:xfrm>
          <a:prstGeom prst="rect">
            <a:avLst/>
          </a:prstGeom>
          <a:solidFill>
            <a:srgbClr val="B02E80"/>
          </a:solidFill>
          <a:ln w="9525" algn="ctr">
            <a:noFill/>
            <a:miter lim="800000"/>
            <a:headEnd/>
            <a:tailEnd/>
          </a:ln>
          <a:effectLst/>
        </p:spPr>
        <p:txBody>
          <a:bodyPr wrap="none" lIns="0" tIns="0" rIns="0" bIns="0" anchor="ctr"/>
          <a:lstStyle>
            <a:lvl1pPr>
              <a:defRPr sz="1000">
                <a:solidFill>
                  <a:schemeClr val="tx1"/>
                </a:solidFill>
                <a:latin typeface="Arial" pitchFamily="34" charset="0"/>
                <a:cs typeface="Arial" pitchFamily="34" charset="0"/>
              </a:defRPr>
            </a:lvl1pPr>
            <a:lvl2pPr marL="742950" indent="-285750">
              <a:defRPr sz="1000">
                <a:solidFill>
                  <a:schemeClr val="tx1"/>
                </a:solidFill>
                <a:latin typeface="Arial" pitchFamily="34" charset="0"/>
                <a:cs typeface="Arial" pitchFamily="34" charset="0"/>
              </a:defRPr>
            </a:lvl2pPr>
            <a:lvl3pPr marL="1143000" indent="-228600">
              <a:defRPr sz="1000">
                <a:solidFill>
                  <a:schemeClr val="tx1"/>
                </a:solidFill>
                <a:latin typeface="Arial" pitchFamily="34" charset="0"/>
                <a:cs typeface="Arial" pitchFamily="34" charset="0"/>
              </a:defRPr>
            </a:lvl3pPr>
            <a:lvl4pPr marL="1600200" indent="-228600">
              <a:defRPr sz="1000">
                <a:solidFill>
                  <a:schemeClr val="tx1"/>
                </a:solidFill>
                <a:latin typeface="Arial" pitchFamily="34" charset="0"/>
                <a:cs typeface="Arial" pitchFamily="34" charset="0"/>
              </a:defRPr>
            </a:lvl4pPr>
            <a:lvl5pPr marL="2057400" indent="-228600">
              <a:defRPr sz="10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9pPr>
          </a:lstStyle>
          <a:p>
            <a:endParaRPr lang="en-US" altLang="en-US" sz="1400" dirty="0">
              <a:solidFill>
                <a:srgbClr val="717F88"/>
              </a:solidFill>
              <a:latin typeface="RN House Sans Light" panose="020B0404020203020204" pitchFamily="34" charset="0"/>
            </a:endParaRPr>
          </a:p>
        </p:txBody>
      </p:sp>
      <p:sp>
        <p:nvSpPr>
          <p:cNvPr id="21" name="Rectangle 30">
            <a:extLst>
              <a:ext uri="{FF2B5EF4-FFF2-40B4-BE49-F238E27FC236}">
                <a16:creationId xmlns:a16="http://schemas.microsoft.com/office/drawing/2014/main" id="{C17744DD-FB69-4AAC-9BCC-828253E2BD96}"/>
              </a:ext>
            </a:extLst>
          </p:cNvPr>
          <p:cNvSpPr>
            <a:spLocks noChangeArrowheads="1"/>
          </p:cNvSpPr>
          <p:nvPr/>
        </p:nvSpPr>
        <p:spPr bwMode="gray">
          <a:xfrm>
            <a:off x="8388728" y="2497915"/>
            <a:ext cx="1323732" cy="2540135"/>
          </a:xfrm>
          <a:prstGeom prst="rect">
            <a:avLst/>
          </a:prstGeom>
          <a:solidFill>
            <a:srgbClr val="4054A1"/>
          </a:solidFill>
          <a:ln w="9525" algn="ctr">
            <a:noFill/>
            <a:miter lim="800000"/>
            <a:headEnd/>
            <a:tailEnd/>
          </a:ln>
          <a:effectLst/>
        </p:spPr>
        <p:txBody>
          <a:bodyPr wrap="none" lIns="0" tIns="0" rIns="0" bIns="0" anchor="ctr"/>
          <a:lstStyle>
            <a:lvl1pPr>
              <a:defRPr sz="1000">
                <a:solidFill>
                  <a:schemeClr val="tx1"/>
                </a:solidFill>
                <a:latin typeface="Arial" pitchFamily="34" charset="0"/>
                <a:cs typeface="Arial" pitchFamily="34" charset="0"/>
              </a:defRPr>
            </a:lvl1pPr>
            <a:lvl2pPr marL="742950" indent="-285750">
              <a:defRPr sz="1000">
                <a:solidFill>
                  <a:schemeClr val="tx1"/>
                </a:solidFill>
                <a:latin typeface="Arial" pitchFamily="34" charset="0"/>
                <a:cs typeface="Arial" pitchFamily="34" charset="0"/>
              </a:defRPr>
            </a:lvl2pPr>
            <a:lvl3pPr marL="1143000" indent="-228600">
              <a:defRPr sz="1000">
                <a:solidFill>
                  <a:schemeClr val="tx1"/>
                </a:solidFill>
                <a:latin typeface="Arial" pitchFamily="34" charset="0"/>
                <a:cs typeface="Arial" pitchFamily="34" charset="0"/>
              </a:defRPr>
            </a:lvl3pPr>
            <a:lvl4pPr marL="1600200" indent="-228600">
              <a:defRPr sz="1000">
                <a:solidFill>
                  <a:schemeClr val="tx1"/>
                </a:solidFill>
                <a:latin typeface="Arial" pitchFamily="34" charset="0"/>
                <a:cs typeface="Arial" pitchFamily="34" charset="0"/>
              </a:defRPr>
            </a:lvl4pPr>
            <a:lvl5pPr marL="2057400" indent="-228600">
              <a:defRPr sz="10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9pPr>
          </a:lstStyle>
          <a:p>
            <a:endParaRPr lang="en-US" altLang="en-US" sz="1400" dirty="0">
              <a:solidFill>
                <a:srgbClr val="717F88"/>
              </a:solidFill>
              <a:latin typeface="RN House Sans Light" panose="020B0404020203020204" pitchFamily="34" charset="0"/>
            </a:endParaRPr>
          </a:p>
        </p:txBody>
      </p:sp>
      <p:sp>
        <p:nvSpPr>
          <p:cNvPr id="22" name="Rectangle 33">
            <a:extLst>
              <a:ext uri="{FF2B5EF4-FFF2-40B4-BE49-F238E27FC236}">
                <a16:creationId xmlns:a16="http://schemas.microsoft.com/office/drawing/2014/main" id="{15EB8FD2-C447-4A75-A3EB-B1D9C3FF52F2}"/>
              </a:ext>
            </a:extLst>
          </p:cNvPr>
          <p:cNvSpPr>
            <a:spLocks noChangeArrowheads="1"/>
          </p:cNvSpPr>
          <p:nvPr/>
        </p:nvSpPr>
        <p:spPr bwMode="gray">
          <a:xfrm>
            <a:off x="2225677" y="2643756"/>
            <a:ext cx="1831463" cy="1625809"/>
          </a:xfrm>
          <a:prstGeom prst="rect">
            <a:avLst/>
          </a:prstGeom>
          <a:solidFill>
            <a:srgbClr val="D4F2FC"/>
          </a:solidFill>
          <a:ln w="9525" algn="ctr">
            <a:noFill/>
            <a:miter lim="800000"/>
            <a:headEnd/>
            <a:tailEnd/>
          </a:ln>
          <a:effectLst/>
        </p:spPr>
        <p:txBody>
          <a:bodyPr wrap="square" lIns="81455" tIns="50909" rIns="81455" bIns="50909" anchor="ctr" anchorCtr="0"/>
          <a:lstStyle/>
          <a:p>
            <a:pPr algn="ctr">
              <a:spcBef>
                <a:spcPts val="223"/>
              </a:spcBef>
              <a:spcAft>
                <a:spcPts val="223"/>
              </a:spcAft>
            </a:pPr>
            <a:r>
              <a:rPr lang="en-GB" altLang="en-US" sz="1600" b="1" dirty="0">
                <a:solidFill>
                  <a:srgbClr val="717F88"/>
                </a:solidFill>
                <a:latin typeface="RN House Sans Light" panose="020B0404020203020204" pitchFamily="34" charset="0"/>
                <a:cs typeface="Arial" pitchFamily="34" charset="0"/>
              </a:rPr>
              <a:t>Postal </a:t>
            </a:r>
            <a:br>
              <a:rPr lang="en-GB" altLang="en-US" sz="1600" b="1" dirty="0">
                <a:solidFill>
                  <a:srgbClr val="717F88"/>
                </a:solidFill>
                <a:latin typeface="RN House Sans Light" panose="020B0404020203020204" pitchFamily="34" charset="0"/>
                <a:cs typeface="Arial" pitchFamily="34" charset="0"/>
              </a:rPr>
            </a:br>
            <a:r>
              <a:rPr lang="en-GB" altLang="en-US" sz="1600" b="1" dirty="0">
                <a:solidFill>
                  <a:srgbClr val="717F88"/>
                </a:solidFill>
                <a:latin typeface="RN House Sans Light" panose="020B0404020203020204" pitchFamily="34" charset="0"/>
                <a:cs typeface="Arial" pitchFamily="34" charset="0"/>
              </a:rPr>
              <a:t>scams</a:t>
            </a:r>
          </a:p>
        </p:txBody>
      </p:sp>
      <p:sp>
        <p:nvSpPr>
          <p:cNvPr id="23" name="Rectangle 35">
            <a:extLst>
              <a:ext uri="{FF2B5EF4-FFF2-40B4-BE49-F238E27FC236}">
                <a16:creationId xmlns:a16="http://schemas.microsoft.com/office/drawing/2014/main" id="{84E3DC65-BB04-4C73-ADB5-5BD7F01DCB82}"/>
              </a:ext>
            </a:extLst>
          </p:cNvPr>
          <p:cNvSpPr>
            <a:spLocks noChangeArrowheads="1"/>
          </p:cNvSpPr>
          <p:nvPr/>
        </p:nvSpPr>
        <p:spPr bwMode="gray">
          <a:xfrm>
            <a:off x="4195406" y="2643756"/>
            <a:ext cx="1831463" cy="1625809"/>
          </a:xfrm>
          <a:prstGeom prst="rect">
            <a:avLst/>
          </a:prstGeom>
          <a:solidFill>
            <a:srgbClr val="E7E8E9"/>
          </a:solidFill>
          <a:ln w="9525" algn="ctr">
            <a:noFill/>
            <a:miter lim="800000"/>
            <a:headEnd/>
            <a:tailEnd/>
          </a:ln>
          <a:effectLst/>
        </p:spPr>
        <p:txBody>
          <a:bodyPr wrap="square" lIns="81455" tIns="50909" rIns="81455" bIns="50909" anchor="ctr" anchorCtr="0"/>
          <a:lstStyle>
            <a:lvl1pPr>
              <a:defRPr sz="1000">
                <a:solidFill>
                  <a:schemeClr val="tx1"/>
                </a:solidFill>
                <a:latin typeface="Arial" pitchFamily="34" charset="0"/>
                <a:cs typeface="Arial" pitchFamily="34" charset="0"/>
              </a:defRPr>
            </a:lvl1pPr>
            <a:lvl2pPr marL="742950" indent="-285750">
              <a:defRPr sz="1000">
                <a:solidFill>
                  <a:schemeClr val="tx1"/>
                </a:solidFill>
                <a:latin typeface="Arial" pitchFamily="34" charset="0"/>
                <a:cs typeface="Arial" pitchFamily="34" charset="0"/>
              </a:defRPr>
            </a:lvl2pPr>
            <a:lvl3pPr marL="1143000" indent="-228600">
              <a:defRPr sz="1000">
                <a:solidFill>
                  <a:schemeClr val="tx1"/>
                </a:solidFill>
                <a:latin typeface="Arial" pitchFamily="34" charset="0"/>
                <a:cs typeface="Arial" pitchFamily="34" charset="0"/>
              </a:defRPr>
            </a:lvl3pPr>
            <a:lvl4pPr marL="1600200" indent="-228600">
              <a:defRPr sz="1000">
                <a:solidFill>
                  <a:schemeClr val="tx1"/>
                </a:solidFill>
                <a:latin typeface="Arial" pitchFamily="34" charset="0"/>
                <a:cs typeface="Arial" pitchFamily="34" charset="0"/>
              </a:defRPr>
            </a:lvl4pPr>
            <a:lvl5pPr marL="2057400" indent="-228600">
              <a:defRPr sz="10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9pPr>
          </a:lstStyle>
          <a:p>
            <a:pPr algn="ctr">
              <a:spcBef>
                <a:spcPts val="223"/>
              </a:spcBef>
              <a:spcAft>
                <a:spcPts val="223"/>
              </a:spcAft>
            </a:pPr>
            <a:r>
              <a:rPr lang="en-GB" altLang="en-US" sz="1600" b="1" dirty="0">
                <a:solidFill>
                  <a:srgbClr val="717F88"/>
                </a:solidFill>
                <a:latin typeface="RN House Sans Light" panose="020B0404020203020204" pitchFamily="34" charset="0"/>
              </a:rPr>
              <a:t>Telephone </a:t>
            </a:r>
            <a:br>
              <a:rPr lang="en-GB" altLang="en-US" sz="1600" b="1" dirty="0">
                <a:solidFill>
                  <a:srgbClr val="717F88"/>
                </a:solidFill>
                <a:latin typeface="RN House Sans Light" panose="020B0404020203020204" pitchFamily="34" charset="0"/>
              </a:rPr>
            </a:br>
            <a:r>
              <a:rPr lang="en-GB" altLang="en-US" sz="1600" b="1" dirty="0">
                <a:solidFill>
                  <a:srgbClr val="717F88"/>
                </a:solidFill>
                <a:latin typeface="RN House Sans Light" panose="020B0404020203020204" pitchFamily="34" charset="0"/>
              </a:rPr>
              <a:t>scams</a:t>
            </a:r>
          </a:p>
        </p:txBody>
      </p:sp>
      <p:sp>
        <p:nvSpPr>
          <p:cNvPr id="24" name="Rectangle 37">
            <a:extLst>
              <a:ext uri="{FF2B5EF4-FFF2-40B4-BE49-F238E27FC236}">
                <a16:creationId xmlns:a16="http://schemas.microsoft.com/office/drawing/2014/main" id="{22E2C0E8-3DFE-48C1-A528-1581087E127F}"/>
              </a:ext>
            </a:extLst>
          </p:cNvPr>
          <p:cNvSpPr>
            <a:spLocks noChangeArrowheads="1"/>
          </p:cNvSpPr>
          <p:nvPr/>
        </p:nvSpPr>
        <p:spPr bwMode="gray">
          <a:xfrm>
            <a:off x="6165135" y="2643756"/>
            <a:ext cx="1831463" cy="1625809"/>
          </a:xfrm>
          <a:prstGeom prst="rect">
            <a:avLst/>
          </a:prstGeom>
          <a:solidFill>
            <a:srgbClr val="F6DEED"/>
          </a:solidFill>
          <a:ln w="9525" algn="ctr">
            <a:noFill/>
            <a:miter lim="800000"/>
            <a:headEnd/>
            <a:tailEnd/>
          </a:ln>
          <a:effectLst/>
        </p:spPr>
        <p:txBody>
          <a:bodyPr wrap="square" lIns="81455" tIns="50909" rIns="81455" bIns="50909" anchor="ctr" anchorCtr="0"/>
          <a:lstStyle>
            <a:lvl1pPr>
              <a:defRPr sz="1000">
                <a:solidFill>
                  <a:schemeClr val="tx1"/>
                </a:solidFill>
                <a:latin typeface="Arial" pitchFamily="34" charset="0"/>
                <a:cs typeface="Arial" pitchFamily="34" charset="0"/>
              </a:defRPr>
            </a:lvl1pPr>
            <a:lvl2pPr marL="742950" indent="-285750">
              <a:defRPr sz="1000">
                <a:solidFill>
                  <a:schemeClr val="tx1"/>
                </a:solidFill>
                <a:latin typeface="Arial" pitchFamily="34" charset="0"/>
                <a:cs typeface="Arial" pitchFamily="34" charset="0"/>
              </a:defRPr>
            </a:lvl2pPr>
            <a:lvl3pPr marL="1143000" indent="-228600">
              <a:defRPr sz="1000">
                <a:solidFill>
                  <a:schemeClr val="tx1"/>
                </a:solidFill>
                <a:latin typeface="Arial" pitchFamily="34" charset="0"/>
                <a:cs typeface="Arial" pitchFamily="34" charset="0"/>
              </a:defRPr>
            </a:lvl3pPr>
            <a:lvl4pPr marL="1600200" indent="-228600">
              <a:defRPr sz="1000">
                <a:solidFill>
                  <a:schemeClr val="tx1"/>
                </a:solidFill>
                <a:latin typeface="Arial" pitchFamily="34" charset="0"/>
                <a:cs typeface="Arial" pitchFamily="34" charset="0"/>
              </a:defRPr>
            </a:lvl4pPr>
            <a:lvl5pPr marL="2057400" indent="-228600">
              <a:defRPr sz="10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9pPr>
          </a:lstStyle>
          <a:p>
            <a:pPr algn="ctr">
              <a:spcBef>
                <a:spcPts val="223"/>
              </a:spcBef>
              <a:spcAft>
                <a:spcPts val="223"/>
              </a:spcAft>
            </a:pPr>
            <a:r>
              <a:rPr lang="en-GB" altLang="en-US" sz="1600" b="1" dirty="0">
                <a:solidFill>
                  <a:srgbClr val="717F88"/>
                </a:solidFill>
                <a:latin typeface="RN House Sans Light" panose="020B0404020203020204" pitchFamily="34" charset="0"/>
              </a:rPr>
              <a:t>Doorstep </a:t>
            </a:r>
            <a:br>
              <a:rPr lang="en-GB" altLang="en-US" sz="1600" b="1" dirty="0">
                <a:solidFill>
                  <a:srgbClr val="717F88"/>
                </a:solidFill>
                <a:latin typeface="RN House Sans Light" panose="020B0404020203020204" pitchFamily="34" charset="0"/>
              </a:rPr>
            </a:br>
            <a:r>
              <a:rPr lang="en-GB" altLang="en-US" sz="1600" b="1" dirty="0">
                <a:solidFill>
                  <a:srgbClr val="717F88"/>
                </a:solidFill>
                <a:latin typeface="RN House Sans Light" panose="020B0404020203020204" pitchFamily="34" charset="0"/>
              </a:rPr>
              <a:t>scams</a:t>
            </a:r>
          </a:p>
        </p:txBody>
      </p:sp>
      <p:sp>
        <p:nvSpPr>
          <p:cNvPr id="25" name="Rectangle 39">
            <a:extLst>
              <a:ext uri="{FF2B5EF4-FFF2-40B4-BE49-F238E27FC236}">
                <a16:creationId xmlns:a16="http://schemas.microsoft.com/office/drawing/2014/main" id="{D1512B56-591F-4663-8B51-6CE80BE991A4}"/>
              </a:ext>
            </a:extLst>
          </p:cNvPr>
          <p:cNvSpPr>
            <a:spLocks noChangeArrowheads="1"/>
          </p:cNvSpPr>
          <p:nvPr/>
        </p:nvSpPr>
        <p:spPr bwMode="gray">
          <a:xfrm>
            <a:off x="8134864" y="2643756"/>
            <a:ext cx="1831463" cy="1625809"/>
          </a:xfrm>
          <a:prstGeom prst="rect">
            <a:avLst/>
          </a:prstGeom>
          <a:solidFill>
            <a:srgbClr val="EAEDF6"/>
          </a:solidFill>
          <a:ln w="9525" algn="ctr">
            <a:noFill/>
            <a:miter lim="800000"/>
            <a:headEnd/>
            <a:tailEnd/>
          </a:ln>
          <a:effectLst/>
        </p:spPr>
        <p:txBody>
          <a:bodyPr wrap="square" lIns="81455" tIns="50909" rIns="81455" bIns="50909" anchor="ctr" anchorCtr="0"/>
          <a:lstStyle>
            <a:lvl1pPr>
              <a:defRPr sz="1000">
                <a:solidFill>
                  <a:schemeClr val="tx1"/>
                </a:solidFill>
                <a:latin typeface="Arial" pitchFamily="34" charset="0"/>
                <a:cs typeface="Arial" pitchFamily="34" charset="0"/>
              </a:defRPr>
            </a:lvl1pPr>
            <a:lvl2pPr marL="742950" indent="-285750">
              <a:defRPr sz="1000">
                <a:solidFill>
                  <a:schemeClr val="tx1"/>
                </a:solidFill>
                <a:latin typeface="Arial" pitchFamily="34" charset="0"/>
                <a:cs typeface="Arial" pitchFamily="34" charset="0"/>
              </a:defRPr>
            </a:lvl2pPr>
            <a:lvl3pPr marL="1143000" indent="-228600">
              <a:defRPr sz="1000">
                <a:solidFill>
                  <a:schemeClr val="tx1"/>
                </a:solidFill>
                <a:latin typeface="Arial" pitchFamily="34" charset="0"/>
                <a:cs typeface="Arial" pitchFamily="34" charset="0"/>
              </a:defRPr>
            </a:lvl3pPr>
            <a:lvl4pPr marL="1600200" indent="-228600">
              <a:defRPr sz="1000">
                <a:solidFill>
                  <a:schemeClr val="tx1"/>
                </a:solidFill>
                <a:latin typeface="Arial" pitchFamily="34" charset="0"/>
                <a:cs typeface="Arial" pitchFamily="34" charset="0"/>
              </a:defRPr>
            </a:lvl4pPr>
            <a:lvl5pPr marL="2057400" indent="-228600">
              <a:defRPr sz="1000">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buClr>
                <a:schemeClr val="accent1"/>
              </a:buClr>
              <a:buSzPct val="95000"/>
              <a:buFont typeface="Arial" pitchFamily="34" charset="0"/>
              <a:defRPr sz="1000">
                <a:solidFill>
                  <a:schemeClr val="tx1"/>
                </a:solidFill>
                <a:latin typeface="Arial" pitchFamily="34" charset="0"/>
                <a:cs typeface="Arial" pitchFamily="34" charset="0"/>
              </a:defRPr>
            </a:lvl9pPr>
          </a:lstStyle>
          <a:p>
            <a:pPr algn="ctr">
              <a:spcBef>
                <a:spcPts val="223"/>
              </a:spcBef>
              <a:spcAft>
                <a:spcPts val="223"/>
              </a:spcAft>
            </a:pPr>
            <a:r>
              <a:rPr lang="en-GB" altLang="en-US" sz="1600" b="1" dirty="0">
                <a:solidFill>
                  <a:srgbClr val="717F88"/>
                </a:solidFill>
                <a:latin typeface="RN House Sans Light" panose="020B0404020203020204" pitchFamily="34" charset="0"/>
              </a:rPr>
              <a:t>Online </a:t>
            </a:r>
            <a:br>
              <a:rPr lang="en-GB" altLang="en-US" sz="1600" b="1" dirty="0">
                <a:solidFill>
                  <a:srgbClr val="717F88"/>
                </a:solidFill>
                <a:latin typeface="RN House Sans Light" panose="020B0404020203020204" pitchFamily="34" charset="0"/>
              </a:rPr>
            </a:br>
            <a:r>
              <a:rPr lang="en-GB" altLang="en-US" sz="1600" b="1" dirty="0">
                <a:solidFill>
                  <a:srgbClr val="717F88"/>
                </a:solidFill>
                <a:latin typeface="RN House Sans Light" panose="020B0404020203020204" pitchFamily="34" charset="0"/>
              </a:rPr>
              <a:t>scams</a:t>
            </a:r>
          </a:p>
        </p:txBody>
      </p:sp>
      <p:grpSp>
        <p:nvGrpSpPr>
          <p:cNvPr id="40" name="Group 39">
            <a:extLst>
              <a:ext uri="{FF2B5EF4-FFF2-40B4-BE49-F238E27FC236}">
                <a16:creationId xmlns:a16="http://schemas.microsoft.com/office/drawing/2014/main" id="{4BCFAA3B-9494-4A99-93F3-CDBC5D8C58DA}"/>
              </a:ext>
            </a:extLst>
          </p:cNvPr>
          <p:cNvGrpSpPr/>
          <p:nvPr/>
        </p:nvGrpSpPr>
        <p:grpSpPr>
          <a:xfrm>
            <a:off x="3141408" y="1664138"/>
            <a:ext cx="5981237" cy="297180"/>
            <a:chOff x="1634870" y="1962945"/>
            <a:chExt cx="5981237" cy="361155"/>
          </a:xfrm>
        </p:grpSpPr>
        <p:sp>
          <p:nvSpPr>
            <p:cNvPr id="56" name="Line 83">
              <a:extLst>
                <a:ext uri="{FF2B5EF4-FFF2-40B4-BE49-F238E27FC236}">
                  <a16:creationId xmlns:a16="http://schemas.microsoft.com/office/drawing/2014/main" id="{25CFE1EE-5ABA-4520-A160-C07095E447AB}"/>
                </a:ext>
              </a:extLst>
            </p:cNvPr>
            <p:cNvSpPr>
              <a:spLocks noChangeShapeType="1"/>
            </p:cNvSpPr>
            <p:nvPr/>
          </p:nvSpPr>
          <p:spPr bwMode="gray">
            <a:xfrm flipV="1">
              <a:off x="1634870" y="1962945"/>
              <a:ext cx="0" cy="347877"/>
            </a:xfrm>
            <a:prstGeom prst="line">
              <a:avLst/>
            </a:prstGeom>
            <a:noFill/>
            <a:ln w="31750">
              <a:solidFill>
                <a:srgbClr val="0EA1C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GB" dirty="0">
                <a:latin typeface="RN House Sans Light" panose="020B0404020203020204" pitchFamily="34" charset="0"/>
              </a:endParaRPr>
            </a:p>
          </p:txBody>
        </p:sp>
        <p:sp>
          <p:nvSpPr>
            <p:cNvPr id="57" name="Line 84">
              <a:extLst>
                <a:ext uri="{FF2B5EF4-FFF2-40B4-BE49-F238E27FC236}">
                  <a16:creationId xmlns:a16="http://schemas.microsoft.com/office/drawing/2014/main" id="{3CB85387-D892-4B0F-B053-BBB8A8A3BBFE}"/>
                </a:ext>
              </a:extLst>
            </p:cNvPr>
            <p:cNvSpPr>
              <a:spLocks noChangeShapeType="1"/>
            </p:cNvSpPr>
            <p:nvPr/>
          </p:nvSpPr>
          <p:spPr bwMode="gray">
            <a:xfrm flipV="1">
              <a:off x="3604599" y="1962945"/>
              <a:ext cx="0" cy="361155"/>
            </a:xfrm>
            <a:prstGeom prst="line">
              <a:avLst/>
            </a:prstGeom>
            <a:noFill/>
            <a:ln w="31750">
              <a:solidFill>
                <a:srgbClr val="77818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GB" dirty="0">
                <a:latin typeface="RN House Sans Light" panose="020B0404020203020204" pitchFamily="34" charset="0"/>
              </a:endParaRPr>
            </a:p>
          </p:txBody>
        </p:sp>
        <p:sp>
          <p:nvSpPr>
            <p:cNvPr id="58" name="Line 85">
              <a:extLst>
                <a:ext uri="{FF2B5EF4-FFF2-40B4-BE49-F238E27FC236}">
                  <a16:creationId xmlns:a16="http://schemas.microsoft.com/office/drawing/2014/main" id="{466EC614-9096-4CED-99E2-75BCECD3B337}"/>
                </a:ext>
              </a:extLst>
            </p:cNvPr>
            <p:cNvSpPr>
              <a:spLocks noChangeShapeType="1"/>
            </p:cNvSpPr>
            <p:nvPr/>
          </p:nvSpPr>
          <p:spPr bwMode="gray">
            <a:xfrm flipV="1">
              <a:off x="5574328" y="1962945"/>
              <a:ext cx="0" cy="361155"/>
            </a:xfrm>
            <a:prstGeom prst="line">
              <a:avLst/>
            </a:prstGeom>
            <a:noFill/>
            <a:ln w="31750">
              <a:solidFill>
                <a:srgbClr val="B02E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GB" dirty="0">
                <a:latin typeface="RN House Sans Light" panose="020B0404020203020204" pitchFamily="34" charset="0"/>
              </a:endParaRPr>
            </a:p>
          </p:txBody>
        </p:sp>
        <p:sp>
          <p:nvSpPr>
            <p:cNvPr id="59" name="Line 86">
              <a:extLst>
                <a:ext uri="{FF2B5EF4-FFF2-40B4-BE49-F238E27FC236}">
                  <a16:creationId xmlns:a16="http://schemas.microsoft.com/office/drawing/2014/main" id="{A07B155F-FA5E-4216-8F7C-1EFCFCF23AFC}"/>
                </a:ext>
              </a:extLst>
            </p:cNvPr>
            <p:cNvSpPr>
              <a:spLocks noChangeShapeType="1"/>
            </p:cNvSpPr>
            <p:nvPr/>
          </p:nvSpPr>
          <p:spPr bwMode="gray">
            <a:xfrm flipV="1">
              <a:off x="7616107" y="1962945"/>
              <a:ext cx="0" cy="361155"/>
            </a:xfrm>
            <a:prstGeom prst="line">
              <a:avLst/>
            </a:prstGeom>
            <a:noFill/>
            <a:ln w="31750">
              <a:solidFill>
                <a:srgbClr val="4054A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GB" dirty="0">
                <a:latin typeface="RN House Sans Light" panose="020B0404020203020204" pitchFamily="34" charset="0"/>
              </a:endParaRPr>
            </a:p>
          </p:txBody>
        </p:sp>
      </p:grpSp>
      <p:sp>
        <p:nvSpPr>
          <p:cNvPr id="41" name="Rectangle 89">
            <a:extLst>
              <a:ext uri="{FF2B5EF4-FFF2-40B4-BE49-F238E27FC236}">
                <a16:creationId xmlns:a16="http://schemas.microsoft.com/office/drawing/2014/main" id="{398D51C5-C60B-4C0E-9C64-5F97341AF1C9}"/>
              </a:ext>
            </a:extLst>
          </p:cNvPr>
          <p:cNvSpPr>
            <a:spLocks noChangeArrowheads="1"/>
          </p:cNvSpPr>
          <p:nvPr/>
        </p:nvSpPr>
        <p:spPr bwMode="gray">
          <a:xfrm>
            <a:off x="2883185" y="1710231"/>
            <a:ext cx="485710" cy="1046440"/>
          </a:xfrm>
          <a:prstGeom prst="rect">
            <a:avLst/>
          </a:prstGeom>
          <a:noFill/>
          <a:ln>
            <a:noFill/>
          </a:ln>
          <a:effectLst/>
          <a:extLst>
            <a:ext uri="{909E8E84-426E-40DD-AFC4-6F175D3DCCD1}">
              <a14:hiddenFill xmlns:a14="http://schemas.microsoft.com/office/drawing/2010/main">
                <a:solidFill>
                  <a:srgbClr val="E4EEF6"/>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defTabSz="1085356"/>
            <a:r>
              <a:rPr lang="en-US" altLang="en-US" sz="6800" b="1" dirty="0">
                <a:solidFill>
                  <a:srgbClr val="0EA1CD"/>
                </a:solidFill>
                <a:latin typeface="RN House Sans Light" panose="020B0404020203020204" pitchFamily="34" charset="0"/>
              </a:rPr>
              <a:t>1</a:t>
            </a:r>
          </a:p>
        </p:txBody>
      </p:sp>
      <p:sp>
        <p:nvSpPr>
          <p:cNvPr id="42" name="Rectangle 90">
            <a:extLst>
              <a:ext uri="{FF2B5EF4-FFF2-40B4-BE49-F238E27FC236}">
                <a16:creationId xmlns:a16="http://schemas.microsoft.com/office/drawing/2014/main" id="{C03990EC-AF20-4B71-BEDA-74CE6B9A31F8}"/>
              </a:ext>
            </a:extLst>
          </p:cNvPr>
          <p:cNvSpPr>
            <a:spLocks noChangeArrowheads="1"/>
          </p:cNvSpPr>
          <p:nvPr/>
        </p:nvSpPr>
        <p:spPr bwMode="gray">
          <a:xfrm>
            <a:off x="4852915" y="1710231"/>
            <a:ext cx="485710" cy="1046440"/>
          </a:xfrm>
          <a:prstGeom prst="rect">
            <a:avLst/>
          </a:prstGeom>
          <a:noFill/>
          <a:ln>
            <a:noFill/>
          </a:ln>
          <a:effectLst/>
          <a:extLst>
            <a:ext uri="{909E8E84-426E-40DD-AFC4-6F175D3DCCD1}">
              <a14:hiddenFill xmlns:a14="http://schemas.microsoft.com/office/drawing/2010/main">
                <a:solidFill>
                  <a:srgbClr val="E4EEF6"/>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lgn="l" defTabSz="974725">
              <a:defRPr sz="1200">
                <a:solidFill>
                  <a:schemeClr val="tx2"/>
                </a:solidFill>
                <a:latin typeface="Arial" pitchFamily="34" charset="0"/>
              </a:defRPr>
            </a:lvl1pPr>
            <a:lvl2pPr marL="217488" indent="-217488" algn="l" defTabSz="974725">
              <a:spcBef>
                <a:spcPct val="30000"/>
              </a:spcBef>
              <a:buSzPct val="130000"/>
              <a:buFont typeface="Wingdings" pitchFamily="2" charset="2"/>
              <a:buChar char="§"/>
              <a:defRPr sz="1200">
                <a:solidFill>
                  <a:schemeClr val="tx2"/>
                </a:solidFill>
                <a:latin typeface="Arial" pitchFamily="34" charset="0"/>
                <a:cs typeface="Arial" pitchFamily="34" charset="0"/>
              </a:defRPr>
            </a:lvl2pPr>
            <a:lvl3pPr marL="454025" indent="-236538" algn="l" defTabSz="974725">
              <a:spcBef>
                <a:spcPct val="30000"/>
              </a:spcBef>
              <a:buClr>
                <a:schemeClr val="tx2"/>
              </a:buClr>
              <a:buSzPct val="100000"/>
              <a:buChar char="–"/>
              <a:defRPr sz="1200">
                <a:solidFill>
                  <a:schemeClr val="tx2"/>
                </a:solidFill>
                <a:latin typeface="Arial" pitchFamily="34" charset="0"/>
                <a:cs typeface="Arial" pitchFamily="34" charset="0"/>
              </a:defRPr>
            </a:lvl3pPr>
            <a:lvl4pPr marL="638175" indent="-184150" algn="l" defTabSz="974725">
              <a:spcBef>
                <a:spcPct val="30000"/>
              </a:spcBef>
              <a:buClr>
                <a:schemeClr val="tx2"/>
              </a:buClr>
              <a:buChar char="•"/>
              <a:defRPr sz="1200">
                <a:solidFill>
                  <a:schemeClr val="tx2"/>
                </a:solidFill>
                <a:latin typeface="Arial" pitchFamily="34" charset="0"/>
                <a:cs typeface="Arial" pitchFamily="34" charset="0"/>
              </a:defRPr>
            </a:lvl4pPr>
            <a:lvl5pPr marL="811213" indent="-171450" algn="l" defTabSz="974725">
              <a:spcBef>
                <a:spcPct val="30000"/>
              </a:spcBef>
              <a:buClr>
                <a:schemeClr val="tx2"/>
              </a:buClr>
              <a:buChar char="»"/>
              <a:defRPr sz="1200">
                <a:solidFill>
                  <a:schemeClr val="tx2"/>
                </a:solidFill>
                <a:latin typeface="Arial" pitchFamily="34" charset="0"/>
                <a:cs typeface="Arial" pitchFamily="34" charset="0"/>
              </a:defRPr>
            </a:lvl5pPr>
            <a:lvl6pPr marL="1268413" indent="-171450" defTabSz="974725" eaLnBrk="0" fontAlgn="base" hangingPunct="0">
              <a:spcBef>
                <a:spcPct val="30000"/>
              </a:spcBef>
              <a:spcAft>
                <a:spcPct val="0"/>
              </a:spcAft>
              <a:buClr>
                <a:schemeClr val="tx2"/>
              </a:buClr>
              <a:buSzPct val="95000"/>
              <a:buFont typeface="Arial" pitchFamily="34" charset="0"/>
              <a:buChar char="»"/>
              <a:defRPr sz="1200">
                <a:solidFill>
                  <a:schemeClr val="tx2"/>
                </a:solidFill>
                <a:latin typeface="Arial" pitchFamily="34" charset="0"/>
                <a:cs typeface="Arial" pitchFamily="34" charset="0"/>
              </a:defRPr>
            </a:lvl6pPr>
            <a:lvl7pPr marL="1725613" indent="-171450" defTabSz="974725" eaLnBrk="0" fontAlgn="base" hangingPunct="0">
              <a:spcBef>
                <a:spcPct val="30000"/>
              </a:spcBef>
              <a:spcAft>
                <a:spcPct val="0"/>
              </a:spcAft>
              <a:buClr>
                <a:schemeClr val="tx2"/>
              </a:buClr>
              <a:buSzPct val="95000"/>
              <a:buFont typeface="Arial" pitchFamily="34" charset="0"/>
              <a:buChar char="»"/>
              <a:defRPr sz="1200">
                <a:solidFill>
                  <a:schemeClr val="tx2"/>
                </a:solidFill>
                <a:latin typeface="Arial" pitchFamily="34" charset="0"/>
                <a:cs typeface="Arial" pitchFamily="34" charset="0"/>
              </a:defRPr>
            </a:lvl7pPr>
            <a:lvl8pPr marL="2182813" indent="-171450" defTabSz="974725" eaLnBrk="0" fontAlgn="base" hangingPunct="0">
              <a:spcBef>
                <a:spcPct val="30000"/>
              </a:spcBef>
              <a:spcAft>
                <a:spcPct val="0"/>
              </a:spcAft>
              <a:buClr>
                <a:schemeClr val="tx2"/>
              </a:buClr>
              <a:buSzPct val="95000"/>
              <a:buFont typeface="Arial" pitchFamily="34" charset="0"/>
              <a:buChar char="»"/>
              <a:defRPr sz="1200">
                <a:solidFill>
                  <a:schemeClr val="tx2"/>
                </a:solidFill>
                <a:latin typeface="Arial" pitchFamily="34" charset="0"/>
                <a:cs typeface="Arial" pitchFamily="34" charset="0"/>
              </a:defRPr>
            </a:lvl8pPr>
            <a:lvl9pPr marL="2640013" indent="-171450" defTabSz="974725" eaLnBrk="0" fontAlgn="base" hangingPunct="0">
              <a:spcBef>
                <a:spcPct val="30000"/>
              </a:spcBef>
              <a:spcAft>
                <a:spcPct val="0"/>
              </a:spcAft>
              <a:buClr>
                <a:schemeClr val="tx2"/>
              </a:buClr>
              <a:buSzPct val="95000"/>
              <a:buFont typeface="Arial" pitchFamily="34" charset="0"/>
              <a:buChar char="»"/>
              <a:defRPr sz="1200">
                <a:solidFill>
                  <a:schemeClr val="tx2"/>
                </a:solidFill>
                <a:latin typeface="Arial" pitchFamily="34" charset="0"/>
                <a:cs typeface="Arial" pitchFamily="34" charset="0"/>
              </a:defRPr>
            </a:lvl9pPr>
          </a:lstStyle>
          <a:p>
            <a:r>
              <a:rPr lang="en-US" altLang="en-US" sz="6800" b="1" dirty="0">
                <a:solidFill>
                  <a:srgbClr val="778186"/>
                </a:solidFill>
                <a:latin typeface="RN House Sans Light" panose="020B0404020203020204" pitchFamily="34" charset="0"/>
              </a:rPr>
              <a:t>2</a:t>
            </a:r>
            <a:endParaRPr lang="en-US" altLang="en-US" sz="6800" dirty="0">
              <a:solidFill>
                <a:srgbClr val="778186"/>
              </a:solidFill>
              <a:latin typeface="RN House Sans Light" panose="020B0404020203020204" pitchFamily="34" charset="0"/>
            </a:endParaRPr>
          </a:p>
        </p:txBody>
      </p:sp>
      <p:sp>
        <p:nvSpPr>
          <p:cNvPr id="43" name="Rectangle 91">
            <a:extLst>
              <a:ext uri="{FF2B5EF4-FFF2-40B4-BE49-F238E27FC236}">
                <a16:creationId xmlns:a16="http://schemas.microsoft.com/office/drawing/2014/main" id="{D50AF02A-3B23-460F-94D7-B7F2D26D9BB2}"/>
              </a:ext>
            </a:extLst>
          </p:cNvPr>
          <p:cNvSpPr>
            <a:spLocks noChangeArrowheads="1"/>
          </p:cNvSpPr>
          <p:nvPr/>
        </p:nvSpPr>
        <p:spPr bwMode="gray">
          <a:xfrm>
            <a:off x="6822644" y="1710231"/>
            <a:ext cx="485710" cy="1046440"/>
          </a:xfrm>
          <a:prstGeom prst="rect">
            <a:avLst/>
          </a:prstGeom>
          <a:noFill/>
          <a:ln>
            <a:noFill/>
          </a:ln>
          <a:effectLst/>
          <a:extLst>
            <a:ext uri="{909E8E84-426E-40DD-AFC4-6F175D3DCCD1}">
              <a14:hiddenFill xmlns:a14="http://schemas.microsoft.com/office/drawing/2010/main">
                <a:solidFill>
                  <a:srgbClr val="E4EEF6"/>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lgn="l" defTabSz="974725">
              <a:defRPr sz="1200">
                <a:solidFill>
                  <a:schemeClr val="tx2"/>
                </a:solidFill>
                <a:latin typeface="Arial" pitchFamily="34" charset="0"/>
              </a:defRPr>
            </a:lvl1pPr>
            <a:lvl2pPr marL="217488" indent="-217488" algn="l" defTabSz="974725">
              <a:spcBef>
                <a:spcPct val="30000"/>
              </a:spcBef>
              <a:buSzPct val="130000"/>
              <a:buFont typeface="Wingdings" pitchFamily="2" charset="2"/>
              <a:buChar char="§"/>
              <a:defRPr sz="1200">
                <a:solidFill>
                  <a:schemeClr val="tx2"/>
                </a:solidFill>
                <a:latin typeface="Arial" pitchFamily="34" charset="0"/>
                <a:cs typeface="Arial" pitchFamily="34" charset="0"/>
              </a:defRPr>
            </a:lvl2pPr>
            <a:lvl3pPr marL="454025" indent="-236538" algn="l" defTabSz="974725">
              <a:spcBef>
                <a:spcPct val="30000"/>
              </a:spcBef>
              <a:buClr>
                <a:schemeClr val="tx2"/>
              </a:buClr>
              <a:buSzPct val="100000"/>
              <a:buChar char="–"/>
              <a:defRPr sz="1200">
                <a:solidFill>
                  <a:schemeClr val="tx2"/>
                </a:solidFill>
                <a:latin typeface="Arial" pitchFamily="34" charset="0"/>
                <a:cs typeface="Arial" pitchFamily="34" charset="0"/>
              </a:defRPr>
            </a:lvl3pPr>
            <a:lvl4pPr marL="638175" indent="-184150" algn="l" defTabSz="974725">
              <a:spcBef>
                <a:spcPct val="30000"/>
              </a:spcBef>
              <a:buClr>
                <a:schemeClr val="tx2"/>
              </a:buClr>
              <a:buChar char="•"/>
              <a:defRPr sz="1200">
                <a:solidFill>
                  <a:schemeClr val="tx2"/>
                </a:solidFill>
                <a:latin typeface="Arial" pitchFamily="34" charset="0"/>
                <a:cs typeface="Arial" pitchFamily="34" charset="0"/>
              </a:defRPr>
            </a:lvl4pPr>
            <a:lvl5pPr marL="811213" indent="-171450" algn="l" defTabSz="974725">
              <a:spcBef>
                <a:spcPct val="30000"/>
              </a:spcBef>
              <a:buClr>
                <a:schemeClr val="tx2"/>
              </a:buClr>
              <a:buChar char="»"/>
              <a:defRPr sz="1200">
                <a:solidFill>
                  <a:schemeClr val="tx2"/>
                </a:solidFill>
                <a:latin typeface="Arial" pitchFamily="34" charset="0"/>
                <a:cs typeface="Arial" pitchFamily="34" charset="0"/>
              </a:defRPr>
            </a:lvl5pPr>
            <a:lvl6pPr marL="1268413" indent="-171450" defTabSz="974725" eaLnBrk="0" fontAlgn="base" hangingPunct="0">
              <a:spcBef>
                <a:spcPct val="30000"/>
              </a:spcBef>
              <a:spcAft>
                <a:spcPct val="0"/>
              </a:spcAft>
              <a:buClr>
                <a:schemeClr val="tx2"/>
              </a:buClr>
              <a:buSzPct val="95000"/>
              <a:buFont typeface="Arial" pitchFamily="34" charset="0"/>
              <a:buChar char="»"/>
              <a:defRPr sz="1200">
                <a:solidFill>
                  <a:schemeClr val="tx2"/>
                </a:solidFill>
                <a:latin typeface="Arial" pitchFamily="34" charset="0"/>
                <a:cs typeface="Arial" pitchFamily="34" charset="0"/>
              </a:defRPr>
            </a:lvl6pPr>
            <a:lvl7pPr marL="1725613" indent="-171450" defTabSz="974725" eaLnBrk="0" fontAlgn="base" hangingPunct="0">
              <a:spcBef>
                <a:spcPct val="30000"/>
              </a:spcBef>
              <a:spcAft>
                <a:spcPct val="0"/>
              </a:spcAft>
              <a:buClr>
                <a:schemeClr val="tx2"/>
              </a:buClr>
              <a:buSzPct val="95000"/>
              <a:buFont typeface="Arial" pitchFamily="34" charset="0"/>
              <a:buChar char="»"/>
              <a:defRPr sz="1200">
                <a:solidFill>
                  <a:schemeClr val="tx2"/>
                </a:solidFill>
                <a:latin typeface="Arial" pitchFamily="34" charset="0"/>
                <a:cs typeface="Arial" pitchFamily="34" charset="0"/>
              </a:defRPr>
            </a:lvl7pPr>
            <a:lvl8pPr marL="2182813" indent="-171450" defTabSz="974725" eaLnBrk="0" fontAlgn="base" hangingPunct="0">
              <a:spcBef>
                <a:spcPct val="30000"/>
              </a:spcBef>
              <a:spcAft>
                <a:spcPct val="0"/>
              </a:spcAft>
              <a:buClr>
                <a:schemeClr val="tx2"/>
              </a:buClr>
              <a:buSzPct val="95000"/>
              <a:buFont typeface="Arial" pitchFamily="34" charset="0"/>
              <a:buChar char="»"/>
              <a:defRPr sz="1200">
                <a:solidFill>
                  <a:schemeClr val="tx2"/>
                </a:solidFill>
                <a:latin typeface="Arial" pitchFamily="34" charset="0"/>
                <a:cs typeface="Arial" pitchFamily="34" charset="0"/>
              </a:defRPr>
            </a:lvl8pPr>
            <a:lvl9pPr marL="2640013" indent="-171450" defTabSz="974725" eaLnBrk="0" fontAlgn="base" hangingPunct="0">
              <a:spcBef>
                <a:spcPct val="30000"/>
              </a:spcBef>
              <a:spcAft>
                <a:spcPct val="0"/>
              </a:spcAft>
              <a:buClr>
                <a:schemeClr val="tx2"/>
              </a:buClr>
              <a:buSzPct val="95000"/>
              <a:buFont typeface="Arial" pitchFamily="34" charset="0"/>
              <a:buChar char="»"/>
              <a:defRPr sz="1200">
                <a:solidFill>
                  <a:schemeClr val="tx2"/>
                </a:solidFill>
                <a:latin typeface="Arial" pitchFamily="34" charset="0"/>
                <a:cs typeface="Arial" pitchFamily="34" charset="0"/>
              </a:defRPr>
            </a:lvl9pPr>
          </a:lstStyle>
          <a:p>
            <a:r>
              <a:rPr lang="en-US" altLang="en-US" sz="6800" b="1" dirty="0">
                <a:solidFill>
                  <a:srgbClr val="B02E80"/>
                </a:solidFill>
                <a:latin typeface="RN House Sans Light" panose="020B0404020203020204" pitchFamily="34" charset="0"/>
              </a:rPr>
              <a:t>3</a:t>
            </a:r>
            <a:endParaRPr lang="en-US" altLang="en-US" sz="6800" dirty="0">
              <a:solidFill>
                <a:srgbClr val="B02E80"/>
              </a:solidFill>
              <a:latin typeface="RN House Sans Light" panose="020B0404020203020204" pitchFamily="34" charset="0"/>
            </a:endParaRPr>
          </a:p>
        </p:txBody>
      </p:sp>
      <p:sp>
        <p:nvSpPr>
          <p:cNvPr id="44" name="Rectangle 92">
            <a:extLst>
              <a:ext uri="{FF2B5EF4-FFF2-40B4-BE49-F238E27FC236}">
                <a16:creationId xmlns:a16="http://schemas.microsoft.com/office/drawing/2014/main" id="{E5DC4A15-74B3-4024-A801-672916FD9E22}"/>
              </a:ext>
            </a:extLst>
          </p:cNvPr>
          <p:cNvSpPr>
            <a:spLocks noChangeArrowheads="1"/>
          </p:cNvSpPr>
          <p:nvPr/>
        </p:nvSpPr>
        <p:spPr bwMode="gray">
          <a:xfrm>
            <a:off x="8792373" y="1710231"/>
            <a:ext cx="485710" cy="1046440"/>
          </a:xfrm>
          <a:prstGeom prst="rect">
            <a:avLst/>
          </a:prstGeom>
          <a:noFill/>
          <a:ln>
            <a:noFill/>
          </a:ln>
          <a:effectLst/>
          <a:extLst>
            <a:ext uri="{909E8E84-426E-40DD-AFC4-6F175D3DCCD1}">
              <a14:hiddenFill xmlns:a14="http://schemas.microsoft.com/office/drawing/2010/main">
                <a:solidFill>
                  <a:srgbClr val="E4EEF6"/>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lgn="l" defTabSz="974725">
              <a:defRPr sz="1200">
                <a:solidFill>
                  <a:schemeClr val="tx2"/>
                </a:solidFill>
                <a:latin typeface="Arial" pitchFamily="34" charset="0"/>
              </a:defRPr>
            </a:lvl1pPr>
            <a:lvl2pPr marL="217488" indent="-217488" algn="l" defTabSz="974725">
              <a:spcBef>
                <a:spcPct val="30000"/>
              </a:spcBef>
              <a:buSzPct val="130000"/>
              <a:buFont typeface="Wingdings" pitchFamily="2" charset="2"/>
              <a:buChar char="§"/>
              <a:defRPr sz="1200">
                <a:solidFill>
                  <a:schemeClr val="tx2"/>
                </a:solidFill>
                <a:latin typeface="Arial" pitchFamily="34" charset="0"/>
                <a:cs typeface="Arial" pitchFamily="34" charset="0"/>
              </a:defRPr>
            </a:lvl2pPr>
            <a:lvl3pPr marL="454025" indent="-236538" algn="l" defTabSz="974725">
              <a:spcBef>
                <a:spcPct val="30000"/>
              </a:spcBef>
              <a:buClr>
                <a:schemeClr val="tx2"/>
              </a:buClr>
              <a:buSzPct val="100000"/>
              <a:buChar char="–"/>
              <a:defRPr sz="1200">
                <a:solidFill>
                  <a:schemeClr val="tx2"/>
                </a:solidFill>
                <a:latin typeface="Arial" pitchFamily="34" charset="0"/>
                <a:cs typeface="Arial" pitchFamily="34" charset="0"/>
              </a:defRPr>
            </a:lvl3pPr>
            <a:lvl4pPr marL="638175" indent="-184150" algn="l" defTabSz="974725">
              <a:spcBef>
                <a:spcPct val="30000"/>
              </a:spcBef>
              <a:buClr>
                <a:schemeClr val="tx2"/>
              </a:buClr>
              <a:buChar char="•"/>
              <a:defRPr sz="1200">
                <a:solidFill>
                  <a:schemeClr val="tx2"/>
                </a:solidFill>
                <a:latin typeface="Arial" pitchFamily="34" charset="0"/>
                <a:cs typeface="Arial" pitchFamily="34" charset="0"/>
              </a:defRPr>
            </a:lvl4pPr>
            <a:lvl5pPr marL="811213" indent="-171450" algn="l" defTabSz="974725">
              <a:spcBef>
                <a:spcPct val="30000"/>
              </a:spcBef>
              <a:buClr>
                <a:schemeClr val="tx2"/>
              </a:buClr>
              <a:buChar char="»"/>
              <a:defRPr sz="1200">
                <a:solidFill>
                  <a:schemeClr val="tx2"/>
                </a:solidFill>
                <a:latin typeface="Arial" pitchFamily="34" charset="0"/>
                <a:cs typeface="Arial" pitchFamily="34" charset="0"/>
              </a:defRPr>
            </a:lvl5pPr>
            <a:lvl6pPr marL="1268413" indent="-171450" defTabSz="974725" eaLnBrk="0" fontAlgn="base" hangingPunct="0">
              <a:spcBef>
                <a:spcPct val="30000"/>
              </a:spcBef>
              <a:spcAft>
                <a:spcPct val="0"/>
              </a:spcAft>
              <a:buClr>
                <a:schemeClr val="tx2"/>
              </a:buClr>
              <a:buSzPct val="95000"/>
              <a:buFont typeface="Arial" pitchFamily="34" charset="0"/>
              <a:buChar char="»"/>
              <a:defRPr sz="1200">
                <a:solidFill>
                  <a:schemeClr val="tx2"/>
                </a:solidFill>
                <a:latin typeface="Arial" pitchFamily="34" charset="0"/>
                <a:cs typeface="Arial" pitchFamily="34" charset="0"/>
              </a:defRPr>
            </a:lvl6pPr>
            <a:lvl7pPr marL="1725613" indent="-171450" defTabSz="974725" eaLnBrk="0" fontAlgn="base" hangingPunct="0">
              <a:spcBef>
                <a:spcPct val="30000"/>
              </a:spcBef>
              <a:spcAft>
                <a:spcPct val="0"/>
              </a:spcAft>
              <a:buClr>
                <a:schemeClr val="tx2"/>
              </a:buClr>
              <a:buSzPct val="95000"/>
              <a:buFont typeface="Arial" pitchFamily="34" charset="0"/>
              <a:buChar char="»"/>
              <a:defRPr sz="1200">
                <a:solidFill>
                  <a:schemeClr val="tx2"/>
                </a:solidFill>
                <a:latin typeface="Arial" pitchFamily="34" charset="0"/>
                <a:cs typeface="Arial" pitchFamily="34" charset="0"/>
              </a:defRPr>
            </a:lvl7pPr>
            <a:lvl8pPr marL="2182813" indent="-171450" defTabSz="974725" eaLnBrk="0" fontAlgn="base" hangingPunct="0">
              <a:spcBef>
                <a:spcPct val="30000"/>
              </a:spcBef>
              <a:spcAft>
                <a:spcPct val="0"/>
              </a:spcAft>
              <a:buClr>
                <a:schemeClr val="tx2"/>
              </a:buClr>
              <a:buSzPct val="95000"/>
              <a:buFont typeface="Arial" pitchFamily="34" charset="0"/>
              <a:buChar char="»"/>
              <a:defRPr sz="1200">
                <a:solidFill>
                  <a:schemeClr val="tx2"/>
                </a:solidFill>
                <a:latin typeface="Arial" pitchFamily="34" charset="0"/>
                <a:cs typeface="Arial" pitchFamily="34" charset="0"/>
              </a:defRPr>
            </a:lvl8pPr>
            <a:lvl9pPr marL="2640013" indent="-171450" defTabSz="974725" eaLnBrk="0" fontAlgn="base" hangingPunct="0">
              <a:spcBef>
                <a:spcPct val="30000"/>
              </a:spcBef>
              <a:spcAft>
                <a:spcPct val="0"/>
              </a:spcAft>
              <a:buClr>
                <a:schemeClr val="tx2"/>
              </a:buClr>
              <a:buSzPct val="95000"/>
              <a:buFont typeface="Arial" pitchFamily="34" charset="0"/>
              <a:buChar char="»"/>
              <a:defRPr sz="1200">
                <a:solidFill>
                  <a:schemeClr val="tx2"/>
                </a:solidFill>
                <a:latin typeface="Arial" pitchFamily="34" charset="0"/>
                <a:cs typeface="Arial" pitchFamily="34" charset="0"/>
              </a:defRPr>
            </a:lvl9pPr>
          </a:lstStyle>
          <a:p>
            <a:r>
              <a:rPr lang="en-US" altLang="en-US" sz="6800" b="1" dirty="0">
                <a:solidFill>
                  <a:srgbClr val="4054A1"/>
                </a:solidFill>
                <a:latin typeface="RN House Sans Light" panose="020B0404020203020204" pitchFamily="34" charset="0"/>
              </a:rPr>
              <a:t>4</a:t>
            </a:r>
            <a:endParaRPr lang="en-US" altLang="en-US" sz="6800" dirty="0">
              <a:solidFill>
                <a:srgbClr val="4054A1"/>
              </a:solidFill>
              <a:latin typeface="RN House Sans Light" panose="020B0404020203020204" pitchFamily="34" charset="0"/>
            </a:endParaRPr>
          </a:p>
        </p:txBody>
      </p:sp>
      <p:sp>
        <p:nvSpPr>
          <p:cNvPr id="45" name="AutoShape 88">
            <a:extLst>
              <a:ext uri="{FF2B5EF4-FFF2-40B4-BE49-F238E27FC236}">
                <a16:creationId xmlns:a16="http://schemas.microsoft.com/office/drawing/2014/main" id="{94FE9AE1-1E96-44C3-A172-096AAB11E4C1}"/>
              </a:ext>
            </a:extLst>
          </p:cNvPr>
          <p:cNvSpPr>
            <a:spLocks noChangeArrowheads="1"/>
          </p:cNvSpPr>
          <p:nvPr/>
        </p:nvSpPr>
        <p:spPr bwMode="gray">
          <a:xfrm>
            <a:off x="2225675" y="1664138"/>
            <a:ext cx="7740650" cy="68580"/>
          </a:xfrm>
          <a:prstGeom prst="roundRect">
            <a:avLst>
              <a:gd name="adj" fmla="val 16667"/>
            </a:avLst>
          </a:prstGeom>
          <a:solidFill>
            <a:srgbClr val="1D3B8D"/>
          </a:solidFill>
          <a:ln w="9525" algn="ctr">
            <a:noFill/>
            <a:round/>
            <a:headEnd/>
            <a:tailEnd/>
          </a:ln>
          <a:effectLst/>
        </p:spPr>
        <p:txBody>
          <a:bodyPr wrap="none" lIns="0" tIns="0" rIns="0" bIns="0" anchor="ctr"/>
          <a:lstStyle>
            <a:lvl1pPr algn="l" defTabSz="974725">
              <a:defRPr sz="1200">
                <a:solidFill>
                  <a:schemeClr val="tx2"/>
                </a:solidFill>
                <a:latin typeface="Arial" pitchFamily="34" charset="0"/>
              </a:defRPr>
            </a:lvl1pPr>
            <a:lvl2pPr marL="217488" indent="-217488" algn="l" defTabSz="974725">
              <a:spcBef>
                <a:spcPct val="30000"/>
              </a:spcBef>
              <a:buSzPct val="130000"/>
              <a:buFont typeface="Wingdings" pitchFamily="2" charset="2"/>
              <a:buChar char="§"/>
              <a:defRPr sz="1200">
                <a:solidFill>
                  <a:schemeClr val="tx2"/>
                </a:solidFill>
                <a:latin typeface="Arial" pitchFamily="34" charset="0"/>
                <a:cs typeface="Arial" pitchFamily="34" charset="0"/>
              </a:defRPr>
            </a:lvl2pPr>
            <a:lvl3pPr marL="454025" indent="-236538" algn="l" defTabSz="974725">
              <a:spcBef>
                <a:spcPct val="30000"/>
              </a:spcBef>
              <a:buClr>
                <a:schemeClr val="tx2"/>
              </a:buClr>
              <a:buSzPct val="100000"/>
              <a:buChar char="–"/>
              <a:defRPr sz="1200">
                <a:solidFill>
                  <a:schemeClr val="tx2"/>
                </a:solidFill>
                <a:latin typeface="Arial" pitchFamily="34" charset="0"/>
                <a:cs typeface="Arial" pitchFamily="34" charset="0"/>
              </a:defRPr>
            </a:lvl3pPr>
            <a:lvl4pPr marL="638175" indent="-184150" algn="l" defTabSz="974725">
              <a:spcBef>
                <a:spcPct val="30000"/>
              </a:spcBef>
              <a:buClr>
                <a:schemeClr val="tx2"/>
              </a:buClr>
              <a:buChar char="•"/>
              <a:defRPr sz="1200">
                <a:solidFill>
                  <a:schemeClr val="tx2"/>
                </a:solidFill>
                <a:latin typeface="Arial" pitchFamily="34" charset="0"/>
                <a:cs typeface="Arial" pitchFamily="34" charset="0"/>
              </a:defRPr>
            </a:lvl4pPr>
            <a:lvl5pPr marL="811213" indent="-171450" algn="l" defTabSz="974725">
              <a:spcBef>
                <a:spcPct val="30000"/>
              </a:spcBef>
              <a:buClr>
                <a:schemeClr val="tx2"/>
              </a:buClr>
              <a:buChar char="»"/>
              <a:defRPr sz="1200">
                <a:solidFill>
                  <a:schemeClr val="tx2"/>
                </a:solidFill>
                <a:latin typeface="Arial" pitchFamily="34" charset="0"/>
                <a:cs typeface="Arial" pitchFamily="34" charset="0"/>
              </a:defRPr>
            </a:lvl5pPr>
            <a:lvl6pPr marL="1268413" indent="-171450" defTabSz="974725" eaLnBrk="0" fontAlgn="base" hangingPunct="0">
              <a:spcBef>
                <a:spcPct val="30000"/>
              </a:spcBef>
              <a:spcAft>
                <a:spcPct val="0"/>
              </a:spcAft>
              <a:buClr>
                <a:schemeClr val="tx2"/>
              </a:buClr>
              <a:buSzPct val="95000"/>
              <a:buFont typeface="Arial" pitchFamily="34" charset="0"/>
              <a:buChar char="»"/>
              <a:defRPr sz="1200">
                <a:solidFill>
                  <a:schemeClr val="tx2"/>
                </a:solidFill>
                <a:latin typeface="Arial" pitchFamily="34" charset="0"/>
                <a:cs typeface="Arial" pitchFamily="34" charset="0"/>
              </a:defRPr>
            </a:lvl6pPr>
            <a:lvl7pPr marL="1725613" indent="-171450" defTabSz="974725" eaLnBrk="0" fontAlgn="base" hangingPunct="0">
              <a:spcBef>
                <a:spcPct val="30000"/>
              </a:spcBef>
              <a:spcAft>
                <a:spcPct val="0"/>
              </a:spcAft>
              <a:buClr>
                <a:schemeClr val="tx2"/>
              </a:buClr>
              <a:buSzPct val="95000"/>
              <a:buFont typeface="Arial" pitchFamily="34" charset="0"/>
              <a:buChar char="»"/>
              <a:defRPr sz="1200">
                <a:solidFill>
                  <a:schemeClr val="tx2"/>
                </a:solidFill>
                <a:latin typeface="Arial" pitchFamily="34" charset="0"/>
                <a:cs typeface="Arial" pitchFamily="34" charset="0"/>
              </a:defRPr>
            </a:lvl7pPr>
            <a:lvl8pPr marL="2182813" indent="-171450" defTabSz="974725" eaLnBrk="0" fontAlgn="base" hangingPunct="0">
              <a:spcBef>
                <a:spcPct val="30000"/>
              </a:spcBef>
              <a:spcAft>
                <a:spcPct val="0"/>
              </a:spcAft>
              <a:buClr>
                <a:schemeClr val="tx2"/>
              </a:buClr>
              <a:buSzPct val="95000"/>
              <a:buFont typeface="Arial" pitchFamily="34" charset="0"/>
              <a:buChar char="»"/>
              <a:defRPr sz="1200">
                <a:solidFill>
                  <a:schemeClr val="tx2"/>
                </a:solidFill>
                <a:latin typeface="Arial" pitchFamily="34" charset="0"/>
                <a:cs typeface="Arial" pitchFamily="34" charset="0"/>
              </a:defRPr>
            </a:lvl8pPr>
            <a:lvl9pPr marL="2640013" indent="-171450" defTabSz="974725" eaLnBrk="0" fontAlgn="base" hangingPunct="0">
              <a:spcBef>
                <a:spcPct val="30000"/>
              </a:spcBef>
              <a:spcAft>
                <a:spcPct val="0"/>
              </a:spcAft>
              <a:buClr>
                <a:schemeClr val="tx2"/>
              </a:buClr>
              <a:buSzPct val="95000"/>
              <a:buFont typeface="Arial" pitchFamily="34" charset="0"/>
              <a:buChar char="»"/>
              <a:defRPr sz="1200">
                <a:solidFill>
                  <a:schemeClr val="tx2"/>
                </a:solidFill>
                <a:latin typeface="Arial" pitchFamily="34" charset="0"/>
                <a:cs typeface="Arial" pitchFamily="34" charset="0"/>
              </a:defRPr>
            </a:lvl9pPr>
          </a:lstStyle>
          <a:p>
            <a:pPr algn="ctr"/>
            <a:endParaRPr lang="en-US" altLang="en-US" sz="1400" b="1" dirty="0">
              <a:solidFill>
                <a:schemeClr val="bg1"/>
              </a:solidFill>
              <a:latin typeface="RN House Sans Light" panose="020B0404020203020204" pitchFamily="34" charset="0"/>
            </a:endParaRPr>
          </a:p>
        </p:txBody>
      </p:sp>
      <p:grpSp>
        <p:nvGrpSpPr>
          <p:cNvPr id="46" name="Group 45">
            <a:extLst>
              <a:ext uri="{FF2B5EF4-FFF2-40B4-BE49-F238E27FC236}">
                <a16:creationId xmlns:a16="http://schemas.microsoft.com/office/drawing/2014/main" id="{BE2E224E-7820-4AD0-9090-B6C66CE62E47}"/>
              </a:ext>
            </a:extLst>
          </p:cNvPr>
          <p:cNvGrpSpPr/>
          <p:nvPr/>
        </p:nvGrpSpPr>
        <p:grpSpPr>
          <a:xfrm>
            <a:off x="2225677" y="5099640"/>
            <a:ext cx="7740649" cy="755499"/>
            <a:chOff x="358775" y="4157689"/>
            <a:chExt cx="8431200" cy="1437441"/>
          </a:xfrm>
          <a:solidFill>
            <a:schemeClr val="accent5"/>
          </a:solidFill>
        </p:grpSpPr>
        <p:sp>
          <p:nvSpPr>
            <p:cNvPr id="53" name="Rectangle 52">
              <a:extLst>
                <a:ext uri="{FF2B5EF4-FFF2-40B4-BE49-F238E27FC236}">
                  <a16:creationId xmlns:a16="http://schemas.microsoft.com/office/drawing/2014/main" id="{F2813412-1193-44D8-A3EF-26691FFE47C8}"/>
                </a:ext>
              </a:extLst>
            </p:cNvPr>
            <p:cNvSpPr/>
            <p:nvPr/>
          </p:nvSpPr>
          <p:spPr>
            <a:xfrm>
              <a:off x="358775" y="4157689"/>
              <a:ext cx="111569" cy="1437440"/>
            </a:xfrm>
            <a:prstGeom prst="rect">
              <a:avLst/>
            </a:prstGeom>
            <a:solidFill>
              <a:srgbClr val="D94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223"/>
                </a:spcBef>
                <a:spcAft>
                  <a:spcPts val="223"/>
                </a:spcAft>
              </a:pPr>
              <a:endParaRPr lang="en-GB" sz="1400" b="1" dirty="0">
                <a:solidFill>
                  <a:srgbClr val="717F88"/>
                </a:solidFill>
                <a:latin typeface="RN House Sans Light" panose="020B0404020203020204" pitchFamily="34" charset="0"/>
              </a:endParaRPr>
            </a:p>
          </p:txBody>
        </p:sp>
        <p:sp>
          <p:nvSpPr>
            <p:cNvPr id="54" name="Rectangle 53">
              <a:extLst>
                <a:ext uri="{FF2B5EF4-FFF2-40B4-BE49-F238E27FC236}">
                  <a16:creationId xmlns:a16="http://schemas.microsoft.com/office/drawing/2014/main" id="{56D3C566-7F08-46FE-BF49-AE37B43B5843}"/>
                </a:ext>
              </a:extLst>
            </p:cNvPr>
            <p:cNvSpPr/>
            <p:nvPr/>
          </p:nvSpPr>
          <p:spPr>
            <a:xfrm>
              <a:off x="8678406" y="4157690"/>
              <a:ext cx="111569" cy="1437440"/>
            </a:xfrm>
            <a:prstGeom prst="rect">
              <a:avLst/>
            </a:prstGeom>
            <a:solidFill>
              <a:srgbClr val="D94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223"/>
                </a:spcBef>
                <a:spcAft>
                  <a:spcPts val="223"/>
                </a:spcAft>
              </a:pPr>
              <a:endParaRPr lang="en-GB" sz="1400" b="1" dirty="0">
                <a:solidFill>
                  <a:srgbClr val="717F88"/>
                </a:solidFill>
                <a:latin typeface="RN House Sans Light" panose="020B0404020203020204" pitchFamily="34" charset="0"/>
              </a:endParaRPr>
            </a:p>
          </p:txBody>
        </p:sp>
        <p:sp>
          <p:nvSpPr>
            <p:cNvPr id="55" name="Rectangle 33">
              <a:extLst>
                <a:ext uri="{FF2B5EF4-FFF2-40B4-BE49-F238E27FC236}">
                  <a16:creationId xmlns:a16="http://schemas.microsoft.com/office/drawing/2014/main" id="{89FB77AC-32B6-48A9-89C8-B532716C6330}"/>
                </a:ext>
              </a:extLst>
            </p:cNvPr>
            <p:cNvSpPr>
              <a:spLocks noChangeArrowheads="1"/>
            </p:cNvSpPr>
            <p:nvPr/>
          </p:nvSpPr>
          <p:spPr bwMode="gray">
            <a:xfrm>
              <a:off x="442063" y="4232742"/>
              <a:ext cx="8264624" cy="1287331"/>
            </a:xfrm>
            <a:prstGeom prst="rect">
              <a:avLst/>
            </a:prstGeom>
            <a:solidFill>
              <a:srgbClr val="F8DAD0"/>
            </a:solidFill>
            <a:ln w="38100">
              <a:solidFill>
                <a:schemeClr val="bg1"/>
              </a:solidFill>
            </a:ln>
            <a:effectLst/>
          </p:spPr>
          <p:txBody>
            <a:bodyPr lIns="90000" tIns="46800" rIns="720000" bIns="46800" anchor="ctr"/>
            <a:lstStyle>
              <a:lvl1pPr algn="l" defTabSz="974725">
                <a:spcBef>
                  <a:spcPct val="0"/>
                </a:spcBef>
                <a:defRPr>
                  <a:solidFill>
                    <a:schemeClr val="tx1"/>
                  </a:solidFill>
                  <a:latin typeface="Arial" pitchFamily="34" charset="0"/>
                  <a:cs typeface="Arial" pitchFamily="34" charset="0"/>
                </a:defRPr>
              </a:lvl1pPr>
              <a:lvl2pPr marL="455613" algn="l" defTabSz="974725">
                <a:spcBef>
                  <a:spcPct val="0"/>
                </a:spcBef>
                <a:defRPr>
                  <a:solidFill>
                    <a:schemeClr val="tx1"/>
                  </a:solidFill>
                  <a:latin typeface="Arial" pitchFamily="34" charset="0"/>
                  <a:cs typeface="Arial" pitchFamily="34" charset="0"/>
                </a:defRPr>
              </a:lvl2pPr>
              <a:lvl3pPr algn="l" defTabSz="974725">
                <a:spcBef>
                  <a:spcPct val="0"/>
                </a:spcBef>
                <a:defRPr>
                  <a:solidFill>
                    <a:schemeClr val="tx1"/>
                  </a:solidFill>
                  <a:latin typeface="Arial" pitchFamily="34" charset="0"/>
                  <a:cs typeface="Arial" pitchFamily="34" charset="0"/>
                </a:defRPr>
              </a:lvl3pPr>
              <a:lvl4pPr algn="l" defTabSz="974725">
                <a:spcBef>
                  <a:spcPct val="0"/>
                </a:spcBef>
                <a:defRPr>
                  <a:solidFill>
                    <a:schemeClr val="tx1"/>
                  </a:solidFill>
                  <a:latin typeface="Arial" pitchFamily="34" charset="0"/>
                  <a:cs typeface="Arial" pitchFamily="34" charset="0"/>
                </a:defRPr>
              </a:lvl4pPr>
              <a:lvl5pPr algn="l" defTabSz="974725">
                <a:spcBef>
                  <a:spcPct val="0"/>
                </a:spcBef>
                <a:defRPr>
                  <a:solidFill>
                    <a:schemeClr val="tx1"/>
                  </a:solidFill>
                  <a:latin typeface="Arial" pitchFamily="34" charset="0"/>
                  <a:cs typeface="Arial" pitchFamily="34" charset="0"/>
                </a:defRPr>
              </a:lvl5pPr>
              <a:lvl6pPr defTabSz="974725" eaLnBrk="0" fontAlgn="base" hangingPunct="0">
                <a:spcBef>
                  <a:spcPct val="0"/>
                </a:spcBef>
                <a:spcAft>
                  <a:spcPct val="0"/>
                </a:spcAft>
                <a:defRPr>
                  <a:solidFill>
                    <a:schemeClr val="tx1"/>
                  </a:solidFill>
                  <a:latin typeface="Arial" pitchFamily="34" charset="0"/>
                  <a:cs typeface="Arial" pitchFamily="34" charset="0"/>
                </a:defRPr>
              </a:lvl6pPr>
              <a:lvl7pPr defTabSz="974725" eaLnBrk="0" fontAlgn="base" hangingPunct="0">
                <a:spcBef>
                  <a:spcPct val="0"/>
                </a:spcBef>
                <a:spcAft>
                  <a:spcPct val="0"/>
                </a:spcAft>
                <a:defRPr>
                  <a:solidFill>
                    <a:schemeClr val="tx1"/>
                  </a:solidFill>
                  <a:latin typeface="Arial" pitchFamily="34" charset="0"/>
                  <a:cs typeface="Arial" pitchFamily="34" charset="0"/>
                </a:defRPr>
              </a:lvl7pPr>
              <a:lvl8pPr defTabSz="974725" eaLnBrk="0" fontAlgn="base" hangingPunct="0">
                <a:spcBef>
                  <a:spcPct val="0"/>
                </a:spcBef>
                <a:spcAft>
                  <a:spcPct val="0"/>
                </a:spcAft>
                <a:defRPr>
                  <a:solidFill>
                    <a:schemeClr val="tx1"/>
                  </a:solidFill>
                  <a:latin typeface="Arial" pitchFamily="34" charset="0"/>
                  <a:cs typeface="Arial" pitchFamily="34" charset="0"/>
                </a:defRPr>
              </a:lvl8pPr>
              <a:lvl9pPr defTabSz="974725" eaLnBrk="0" fontAlgn="base" hangingPunct="0">
                <a:spcBef>
                  <a:spcPct val="0"/>
                </a:spcBef>
                <a:spcAft>
                  <a:spcPct val="0"/>
                </a:spcAft>
                <a:defRPr>
                  <a:solidFill>
                    <a:schemeClr val="tx1"/>
                  </a:solidFill>
                  <a:latin typeface="Arial" pitchFamily="34" charset="0"/>
                  <a:cs typeface="Arial" pitchFamily="34" charset="0"/>
                </a:defRPr>
              </a:lvl9pPr>
            </a:lstStyle>
            <a:p>
              <a:pPr algn="ctr">
                <a:spcBef>
                  <a:spcPts val="334"/>
                </a:spcBef>
                <a:spcAft>
                  <a:spcPts val="334"/>
                </a:spcAft>
                <a:buClr>
                  <a:schemeClr val="tx1"/>
                </a:buClr>
              </a:pPr>
              <a:r>
                <a:rPr lang="en-GB" altLang="en-US" sz="1600" b="1" dirty="0">
                  <a:solidFill>
                    <a:srgbClr val="717F88"/>
                  </a:solidFill>
                  <a:latin typeface="RN House Sans Light" panose="020B0404020203020204" pitchFamily="34" charset="0"/>
                </a:rPr>
                <a:t>Have you ever been involved in one of these Scams?</a:t>
              </a:r>
            </a:p>
          </p:txBody>
        </p:sp>
      </p:grpSp>
      <p:grpSp>
        <p:nvGrpSpPr>
          <p:cNvPr id="47" name="Group 46">
            <a:extLst>
              <a:ext uri="{FF2B5EF4-FFF2-40B4-BE49-F238E27FC236}">
                <a16:creationId xmlns:a16="http://schemas.microsoft.com/office/drawing/2014/main" id="{4AA7073B-F7D1-43E7-93DC-E3BEC2A53C9E}"/>
              </a:ext>
            </a:extLst>
          </p:cNvPr>
          <p:cNvGrpSpPr/>
          <p:nvPr/>
        </p:nvGrpSpPr>
        <p:grpSpPr>
          <a:xfrm>
            <a:off x="8790148" y="4439220"/>
            <a:ext cx="520892" cy="396870"/>
            <a:chOff x="2800350" y="2297113"/>
            <a:chExt cx="300038" cy="228600"/>
          </a:xfrm>
          <a:solidFill>
            <a:schemeClr val="bg1"/>
          </a:solidFill>
        </p:grpSpPr>
        <p:sp>
          <p:nvSpPr>
            <p:cNvPr id="51" name="Freeform 31">
              <a:extLst>
                <a:ext uri="{FF2B5EF4-FFF2-40B4-BE49-F238E27FC236}">
                  <a16:creationId xmlns:a16="http://schemas.microsoft.com/office/drawing/2014/main" id="{9E7F2C6E-6217-44BA-81A4-358543DA604C}"/>
                </a:ext>
              </a:extLst>
            </p:cNvPr>
            <p:cNvSpPr>
              <a:spLocks noChangeAspect="1" noEditPoints="1"/>
            </p:cNvSpPr>
            <p:nvPr/>
          </p:nvSpPr>
          <p:spPr bwMode="auto">
            <a:xfrm>
              <a:off x="2800350" y="2297113"/>
              <a:ext cx="300038" cy="228600"/>
            </a:xfrm>
            <a:custGeom>
              <a:avLst/>
              <a:gdLst>
                <a:gd name="T0" fmla="*/ 41 w 94"/>
                <a:gd name="T1" fmla="*/ 62 h 72"/>
                <a:gd name="T2" fmla="*/ 40 w 94"/>
                <a:gd name="T3" fmla="*/ 63 h 72"/>
                <a:gd name="T4" fmla="*/ 38 w 94"/>
                <a:gd name="T5" fmla="*/ 68 h 72"/>
                <a:gd name="T6" fmla="*/ 37 w 94"/>
                <a:gd name="T7" fmla="*/ 68 h 72"/>
                <a:gd name="T8" fmla="*/ 29 w 94"/>
                <a:gd name="T9" fmla="*/ 68 h 72"/>
                <a:gd name="T10" fmla="*/ 28 w 94"/>
                <a:gd name="T11" fmla="*/ 69 h 72"/>
                <a:gd name="T12" fmla="*/ 28 w 94"/>
                <a:gd name="T13" fmla="*/ 71 h 72"/>
                <a:gd name="T14" fmla="*/ 29 w 94"/>
                <a:gd name="T15" fmla="*/ 72 h 72"/>
                <a:gd name="T16" fmla="*/ 65 w 94"/>
                <a:gd name="T17" fmla="*/ 72 h 72"/>
                <a:gd name="T18" fmla="*/ 66 w 94"/>
                <a:gd name="T19" fmla="*/ 71 h 72"/>
                <a:gd name="T20" fmla="*/ 66 w 94"/>
                <a:gd name="T21" fmla="*/ 69 h 72"/>
                <a:gd name="T22" fmla="*/ 65 w 94"/>
                <a:gd name="T23" fmla="*/ 68 h 72"/>
                <a:gd name="T24" fmla="*/ 58 w 94"/>
                <a:gd name="T25" fmla="*/ 68 h 72"/>
                <a:gd name="T26" fmla="*/ 57 w 94"/>
                <a:gd name="T27" fmla="*/ 68 h 72"/>
                <a:gd name="T28" fmla="*/ 54 w 94"/>
                <a:gd name="T29" fmla="*/ 63 h 72"/>
                <a:gd name="T30" fmla="*/ 53 w 94"/>
                <a:gd name="T31" fmla="*/ 62 h 72"/>
                <a:gd name="T32" fmla="*/ 41 w 94"/>
                <a:gd name="T33" fmla="*/ 62 h 72"/>
                <a:gd name="T34" fmla="*/ 8 w 94"/>
                <a:gd name="T35" fmla="*/ 58 h 72"/>
                <a:gd name="T36" fmla="*/ 10 w 94"/>
                <a:gd name="T37" fmla="*/ 57 h 72"/>
                <a:gd name="T38" fmla="*/ 11 w 94"/>
                <a:gd name="T39" fmla="*/ 58 h 72"/>
                <a:gd name="T40" fmla="*/ 10 w 94"/>
                <a:gd name="T41" fmla="*/ 59 h 72"/>
                <a:gd name="T42" fmla="*/ 8 w 94"/>
                <a:gd name="T43" fmla="*/ 58 h 72"/>
                <a:gd name="T44" fmla="*/ 12 w 94"/>
                <a:gd name="T45" fmla="*/ 58 h 72"/>
                <a:gd name="T46" fmla="*/ 13 w 94"/>
                <a:gd name="T47" fmla="*/ 57 h 72"/>
                <a:gd name="T48" fmla="*/ 14 w 94"/>
                <a:gd name="T49" fmla="*/ 58 h 72"/>
                <a:gd name="T50" fmla="*/ 13 w 94"/>
                <a:gd name="T51" fmla="*/ 59 h 72"/>
                <a:gd name="T52" fmla="*/ 12 w 94"/>
                <a:gd name="T53" fmla="*/ 58 h 72"/>
                <a:gd name="T54" fmla="*/ 6 w 94"/>
                <a:gd name="T55" fmla="*/ 53 h 72"/>
                <a:gd name="T56" fmla="*/ 6 w 94"/>
                <a:gd name="T57" fmla="*/ 8 h 72"/>
                <a:gd name="T58" fmla="*/ 9 w 94"/>
                <a:gd name="T59" fmla="*/ 6 h 72"/>
                <a:gd name="T60" fmla="*/ 85 w 94"/>
                <a:gd name="T61" fmla="*/ 6 h 72"/>
                <a:gd name="T62" fmla="*/ 88 w 94"/>
                <a:gd name="T63" fmla="*/ 8 h 72"/>
                <a:gd name="T64" fmla="*/ 88 w 94"/>
                <a:gd name="T65" fmla="*/ 53 h 72"/>
                <a:gd name="T66" fmla="*/ 85 w 94"/>
                <a:gd name="T67" fmla="*/ 55 h 72"/>
                <a:gd name="T68" fmla="*/ 9 w 94"/>
                <a:gd name="T69" fmla="*/ 55 h 72"/>
                <a:gd name="T70" fmla="*/ 6 w 94"/>
                <a:gd name="T71" fmla="*/ 53 h 72"/>
                <a:gd name="T72" fmla="*/ 7 w 94"/>
                <a:gd name="T73" fmla="*/ 0 h 72"/>
                <a:gd name="T74" fmla="*/ 0 w 94"/>
                <a:gd name="T75" fmla="*/ 7 h 72"/>
                <a:gd name="T76" fmla="*/ 0 w 94"/>
                <a:gd name="T77" fmla="*/ 54 h 72"/>
                <a:gd name="T78" fmla="*/ 7 w 94"/>
                <a:gd name="T79" fmla="*/ 61 h 72"/>
                <a:gd name="T80" fmla="*/ 87 w 94"/>
                <a:gd name="T81" fmla="*/ 61 h 72"/>
                <a:gd name="T82" fmla="*/ 94 w 94"/>
                <a:gd name="T83" fmla="*/ 54 h 72"/>
                <a:gd name="T84" fmla="*/ 94 w 94"/>
                <a:gd name="T85" fmla="*/ 7 h 72"/>
                <a:gd name="T86" fmla="*/ 87 w 94"/>
                <a:gd name="T87" fmla="*/ 0 h 72"/>
                <a:gd name="T88" fmla="*/ 7 w 94"/>
                <a:gd name="T8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4" h="72">
                  <a:moveTo>
                    <a:pt x="41" y="62"/>
                  </a:moveTo>
                  <a:cubicBezTo>
                    <a:pt x="41" y="62"/>
                    <a:pt x="40" y="62"/>
                    <a:pt x="40" y="63"/>
                  </a:cubicBezTo>
                  <a:cubicBezTo>
                    <a:pt x="38" y="68"/>
                    <a:pt x="38" y="68"/>
                    <a:pt x="38" y="68"/>
                  </a:cubicBezTo>
                  <a:cubicBezTo>
                    <a:pt x="38" y="68"/>
                    <a:pt x="37" y="68"/>
                    <a:pt x="37" y="68"/>
                  </a:cubicBezTo>
                  <a:cubicBezTo>
                    <a:pt x="29" y="68"/>
                    <a:pt x="29" y="68"/>
                    <a:pt x="29" y="68"/>
                  </a:cubicBezTo>
                  <a:cubicBezTo>
                    <a:pt x="29" y="68"/>
                    <a:pt x="28" y="69"/>
                    <a:pt x="28" y="69"/>
                  </a:cubicBezTo>
                  <a:cubicBezTo>
                    <a:pt x="28" y="71"/>
                    <a:pt x="28" y="71"/>
                    <a:pt x="28" y="71"/>
                  </a:cubicBezTo>
                  <a:cubicBezTo>
                    <a:pt x="28" y="72"/>
                    <a:pt x="29" y="72"/>
                    <a:pt x="29" y="72"/>
                  </a:cubicBezTo>
                  <a:cubicBezTo>
                    <a:pt x="65" y="72"/>
                    <a:pt x="65" y="72"/>
                    <a:pt x="65" y="72"/>
                  </a:cubicBezTo>
                  <a:cubicBezTo>
                    <a:pt x="65" y="72"/>
                    <a:pt x="66" y="72"/>
                    <a:pt x="66" y="71"/>
                  </a:cubicBezTo>
                  <a:cubicBezTo>
                    <a:pt x="66" y="69"/>
                    <a:pt x="66" y="69"/>
                    <a:pt x="66" y="69"/>
                  </a:cubicBezTo>
                  <a:cubicBezTo>
                    <a:pt x="66" y="69"/>
                    <a:pt x="65" y="68"/>
                    <a:pt x="65" y="68"/>
                  </a:cubicBezTo>
                  <a:cubicBezTo>
                    <a:pt x="58" y="68"/>
                    <a:pt x="58" y="68"/>
                    <a:pt x="58" y="68"/>
                  </a:cubicBezTo>
                  <a:cubicBezTo>
                    <a:pt x="57" y="68"/>
                    <a:pt x="57" y="68"/>
                    <a:pt x="57" y="68"/>
                  </a:cubicBezTo>
                  <a:cubicBezTo>
                    <a:pt x="54" y="63"/>
                    <a:pt x="54" y="63"/>
                    <a:pt x="54" y="63"/>
                  </a:cubicBezTo>
                  <a:cubicBezTo>
                    <a:pt x="54" y="62"/>
                    <a:pt x="54" y="62"/>
                    <a:pt x="53" y="62"/>
                  </a:cubicBezTo>
                  <a:lnTo>
                    <a:pt x="41" y="62"/>
                  </a:lnTo>
                  <a:close/>
                  <a:moveTo>
                    <a:pt x="8" y="58"/>
                  </a:moveTo>
                  <a:cubicBezTo>
                    <a:pt x="8" y="58"/>
                    <a:pt x="9" y="57"/>
                    <a:pt x="10" y="57"/>
                  </a:cubicBezTo>
                  <a:cubicBezTo>
                    <a:pt x="10" y="57"/>
                    <a:pt x="11" y="58"/>
                    <a:pt x="11" y="58"/>
                  </a:cubicBezTo>
                  <a:cubicBezTo>
                    <a:pt x="11" y="59"/>
                    <a:pt x="10" y="59"/>
                    <a:pt x="10" y="59"/>
                  </a:cubicBezTo>
                  <a:cubicBezTo>
                    <a:pt x="9" y="59"/>
                    <a:pt x="8" y="59"/>
                    <a:pt x="8" y="58"/>
                  </a:cubicBezTo>
                  <a:moveTo>
                    <a:pt x="12" y="58"/>
                  </a:moveTo>
                  <a:cubicBezTo>
                    <a:pt x="12" y="58"/>
                    <a:pt x="12" y="57"/>
                    <a:pt x="13" y="57"/>
                  </a:cubicBezTo>
                  <a:cubicBezTo>
                    <a:pt x="14" y="57"/>
                    <a:pt x="14" y="58"/>
                    <a:pt x="14" y="58"/>
                  </a:cubicBezTo>
                  <a:cubicBezTo>
                    <a:pt x="14" y="59"/>
                    <a:pt x="14" y="59"/>
                    <a:pt x="13" y="59"/>
                  </a:cubicBezTo>
                  <a:cubicBezTo>
                    <a:pt x="12" y="59"/>
                    <a:pt x="12" y="59"/>
                    <a:pt x="12" y="58"/>
                  </a:cubicBezTo>
                  <a:moveTo>
                    <a:pt x="6" y="53"/>
                  </a:moveTo>
                  <a:cubicBezTo>
                    <a:pt x="6" y="8"/>
                    <a:pt x="6" y="8"/>
                    <a:pt x="6" y="8"/>
                  </a:cubicBezTo>
                  <a:cubicBezTo>
                    <a:pt x="6" y="6"/>
                    <a:pt x="9" y="6"/>
                    <a:pt x="9" y="6"/>
                  </a:cubicBezTo>
                  <a:cubicBezTo>
                    <a:pt x="85" y="6"/>
                    <a:pt x="85" y="6"/>
                    <a:pt x="85" y="6"/>
                  </a:cubicBezTo>
                  <a:cubicBezTo>
                    <a:pt x="88" y="6"/>
                    <a:pt x="88" y="8"/>
                    <a:pt x="88" y="8"/>
                  </a:cubicBezTo>
                  <a:cubicBezTo>
                    <a:pt x="88" y="53"/>
                    <a:pt x="88" y="53"/>
                    <a:pt x="88" y="53"/>
                  </a:cubicBezTo>
                  <a:cubicBezTo>
                    <a:pt x="88" y="55"/>
                    <a:pt x="85" y="55"/>
                    <a:pt x="85" y="55"/>
                  </a:cubicBezTo>
                  <a:cubicBezTo>
                    <a:pt x="9" y="55"/>
                    <a:pt x="9" y="55"/>
                    <a:pt x="9" y="55"/>
                  </a:cubicBezTo>
                  <a:cubicBezTo>
                    <a:pt x="6" y="55"/>
                    <a:pt x="6" y="53"/>
                    <a:pt x="6" y="53"/>
                  </a:cubicBezTo>
                  <a:moveTo>
                    <a:pt x="7" y="0"/>
                  </a:moveTo>
                  <a:cubicBezTo>
                    <a:pt x="7" y="0"/>
                    <a:pt x="0" y="0"/>
                    <a:pt x="0" y="7"/>
                  </a:cubicBezTo>
                  <a:cubicBezTo>
                    <a:pt x="0" y="54"/>
                    <a:pt x="0" y="54"/>
                    <a:pt x="0" y="54"/>
                  </a:cubicBezTo>
                  <a:cubicBezTo>
                    <a:pt x="0" y="54"/>
                    <a:pt x="0" y="61"/>
                    <a:pt x="7" y="61"/>
                  </a:cubicBezTo>
                  <a:cubicBezTo>
                    <a:pt x="87" y="61"/>
                    <a:pt x="87" y="61"/>
                    <a:pt x="87" y="61"/>
                  </a:cubicBezTo>
                  <a:cubicBezTo>
                    <a:pt x="87" y="61"/>
                    <a:pt x="94" y="61"/>
                    <a:pt x="94" y="54"/>
                  </a:cubicBezTo>
                  <a:cubicBezTo>
                    <a:pt x="94" y="7"/>
                    <a:pt x="94" y="7"/>
                    <a:pt x="94" y="7"/>
                  </a:cubicBezTo>
                  <a:cubicBezTo>
                    <a:pt x="94" y="7"/>
                    <a:pt x="94" y="0"/>
                    <a:pt x="87" y="0"/>
                  </a:cubicBezTo>
                  <a:lnTo>
                    <a:pt x="7" y="0"/>
                  </a:lnTo>
                  <a:close/>
                </a:path>
              </a:pathLst>
            </a:custGeom>
            <a:grpFill/>
            <a:ln w="9525">
              <a:solidFill>
                <a:srgbClr val="000000"/>
              </a:solidFill>
              <a:round/>
              <a:headEnd/>
              <a:tailEnd/>
            </a:ln>
          </p:spPr>
          <p:txBody>
            <a:bodyPr/>
            <a:lstStyle/>
            <a:p>
              <a:endParaRPr lang="en-GB" dirty="0"/>
            </a:p>
          </p:txBody>
        </p:sp>
        <p:sp>
          <p:nvSpPr>
            <p:cNvPr id="52" name="Freeform 32">
              <a:extLst>
                <a:ext uri="{FF2B5EF4-FFF2-40B4-BE49-F238E27FC236}">
                  <a16:creationId xmlns:a16="http://schemas.microsoft.com/office/drawing/2014/main" id="{AA30F1DA-998D-431C-841C-25E6B0EC97ED}"/>
                </a:ext>
              </a:extLst>
            </p:cNvPr>
            <p:cNvSpPr>
              <a:spLocks noChangeAspect="1" noEditPoints="1"/>
            </p:cNvSpPr>
            <p:nvPr/>
          </p:nvSpPr>
          <p:spPr bwMode="auto">
            <a:xfrm>
              <a:off x="2800350" y="2297113"/>
              <a:ext cx="300038" cy="228600"/>
            </a:xfrm>
            <a:custGeom>
              <a:avLst/>
              <a:gdLst>
                <a:gd name="T0" fmla="*/ 41 w 94"/>
                <a:gd name="T1" fmla="*/ 62 h 72"/>
                <a:gd name="T2" fmla="*/ 40 w 94"/>
                <a:gd name="T3" fmla="*/ 63 h 72"/>
                <a:gd name="T4" fmla="*/ 38 w 94"/>
                <a:gd name="T5" fmla="*/ 68 h 72"/>
                <a:gd name="T6" fmla="*/ 37 w 94"/>
                <a:gd name="T7" fmla="*/ 68 h 72"/>
                <a:gd name="T8" fmla="*/ 29 w 94"/>
                <a:gd name="T9" fmla="*/ 68 h 72"/>
                <a:gd name="T10" fmla="*/ 28 w 94"/>
                <a:gd name="T11" fmla="*/ 69 h 72"/>
                <a:gd name="T12" fmla="*/ 28 w 94"/>
                <a:gd name="T13" fmla="*/ 71 h 72"/>
                <a:gd name="T14" fmla="*/ 29 w 94"/>
                <a:gd name="T15" fmla="*/ 72 h 72"/>
                <a:gd name="T16" fmla="*/ 65 w 94"/>
                <a:gd name="T17" fmla="*/ 72 h 72"/>
                <a:gd name="T18" fmla="*/ 66 w 94"/>
                <a:gd name="T19" fmla="*/ 71 h 72"/>
                <a:gd name="T20" fmla="*/ 66 w 94"/>
                <a:gd name="T21" fmla="*/ 69 h 72"/>
                <a:gd name="T22" fmla="*/ 65 w 94"/>
                <a:gd name="T23" fmla="*/ 68 h 72"/>
                <a:gd name="T24" fmla="*/ 58 w 94"/>
                <a:gd name="T25" fmla="*/ 68 h 72"/>
                <a:gd name="T26" fmla="*/ 57 w 94"/>
                <a:gd name="T27" fmla="*/ 68 h 72"/>
                <a:gd name="T28" fmla="*/ 54 w 94"/>
                <a:gd name="T29" fmla="*/ 63 h 72"/>
                <a:gd name="T30" fmla="*/ 53 w 94"/>
                <a:gd name="T31" fmla="*/ 62 h 72"/>
                <a:gd name="T32" fmla="*/ 41 w 94"/>
                <a:gd name="T33" fmla="*/ 62 h 72"/>
                <a:gd name="T34" fmla="*/ 8 w 94"/>
                <a:gd name="T35" fmla="*/ 58 h 72"/>
                <a:gd name="T36" fmla="*/ 10 w 94"/>
                <a:gd name="T37" fmla="*/ 57 h 72"/>
                <a:gd name="T38" fmla="*/ 11 w 94"/>
                <a:gd name="T39" fmla="*/ 58 h 72"/>
                <a:gd name="T40" fmla="*/ 10 w 94"/>
                <a:gd name="T41" fmla="*/ 59 h 72"/>
                <a:gd name="T42" fmla="*/ 8 w 94"/>
                <a:gd name="T43" fmla="*/ 58 h 72"/>
                <a:gd name="T44" fmla="*/ 12 w 94"/>
                <a:gd name="T45" fmla="*/ 58 h 72"/>
                <a:gd name="T46" fmla="*/ 13 w 94"/>
                <a:gd name="T47" fmla="*/ 57 h 72"/>
                <a:gd name="T48" fmla="*/ 14 w 94"/>
                <a:gd name="T49" fmla="*/ 58 h 72"/>
                <a:gd name="T50" fmla="*/ 13 w 94"/>
                <a:gd name="T51" fmla="*/ 59 h 72"/>
                <a:gd name="T52" fmla="*/ 12 w 94"/>
                <a:gd name="T53" fmla="*/ 58 h 72"/>
                <a:gd name="T54" fmla="*/ 6 w 94"/>
                <a:gd name="T55" fmla="*/ 53 h 72"/>
                <a:gd name="T56" fmla="*/ 6 w 94"/>
                <a:gd name="T57" fmla="*/ 8 h 72"/>
                <a:gd name="T58" fmla="*/ 9 w 94"/>
                <a:gd name="T59" fmla="*/ 6 h 72"/>
                <a:gd name="T60" fmla="*/ 85 w 94"/>
                <a:gd name="T61" fmla="*/ 6 h 72"/>
                <a:gd name="T62" fmla="*/ 88 w 94"/>
                <a:gd name="T63" fmla="*/ 8 h 72"/>
                <a:gd name="T64" fmla="*/ 88 w 94"/>
                <a:gd name="T65" fmla="*/ 53 h 72"/>
                <a:gd name="T66" fmla="*/ 85 w 94"/>
                <a:gd name="T67" fmla="*/ 55 h 72"/>
                <a:gd name="T68" fmla="*/ 9 w 94"/>
                <a:gd name="T69" fmla="*/ 55 h 72"/>
                <a:gd name="T70" fmla="*/ 6 w 94"/>
                <a:gd name="T71" fmla="*/ 53 h 72"/>
                <a:gd name="T72" fmla="*/ 7 w 94"/>
                <a:gd name="T73" fmla="*/ 0 h 72"/>
                <a:gd name="T74" fmla="*/ 0 w 94"/>
                <a:gd name="T75" fmla="*/ 7 h 72"/>
                <a:gd name="T76" fmla="*/ 0 w 94"/>
                <a:gd name="T77" fmla="*/ 54 h 72"/>
                <a:gd name="T78" fmla="*/ 7 w 94"/>
                <a:gd name="T79" fmla="*/ 61 h 72"/>
                <a:gd name="T80" fmla="*/ 87 w 94"/>
                <a:gd name="T81" fmla="*/ 61 h 72"/>
                <a:gd name="T82" fmla="*/ 94 w 94"/>
                <a:gd name="T83" fmla="*/ 54 h 72"/>
                <a:gd name="T84" fmla="*/ 94 w 94"/>
                <a:gd name="T85" fmla="*/ 7 h 72"/>
                <a:gd name="T86" fmla="*/ 87 w 94"/>
                <a:gd name="T87" fmla="*/ 0 h 72"/>
                <a:gd name="T88" fmla="*/ 7 w 94"/>
                <a:gd name="T8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4" h="72">
                  <a:moveTo>
                    <a:pt x="41" y="62"/>
                  </a:moveTo>
                  <a:cubicBezTo>
                    <a:pt x="41" y="62"/>
                    <a:pt x="40" y="62"/>
                    <a:pt x="40" y="63"/>
                  </a:cubicBezTo>
                  <a:cubicBezTo>
                    <a:pt x="38" y="68"/>
                    <a:pt x="38" y="68"/>
                    <a:pt x="38" y="68"/>
                  </a:cubicBezTo>
                  <a:cubicBezTo>
                    <a:pt x="38" y="68"/>
                    <a:pt x="37" y="68"/>
                    <a:pt x="37" y="68"/>
                  </a:cubicBezTo>
                  <a:cubicBezTo>
                    <a:pt x="29" y="68"/>
                    <a:pt x="29" y="68"/>
                    <a:pt x="29" y="68"/>
                  </a:cubicBezTo>
                  <a:cubicBezTo>
                    <a:pt x="29" y="68"/>
                    <a:pt x="28" y="69"/>
                    <a:pt x="28" y="69"/>
                  </a:cubicBezTo>
                  <a:cubicBezTo>
                    <a:pt x="28" y="71"/>
                    <a:pt x="28" y="71"/>
                    <a:pt x="28" y="71"/>
                  </a:cubicBezTo>
                  <a:cubicBezTo>
                    <a:pt x="28" y="72"/>
                    <a:pt x="29" y="72"/>
                    <a:pt x="29" y="72"/>
                  </a:cubicBezTo>
                  <a:cubicBezTo>
                    <a:pt x="65" y="72"/>
                    <a:pt x="65" y="72"/>
                    <a:pt x="65" y="72"/>
                  </a:cubicBezTo>
                  <a:cubicBezTo>
                    <a:pt x="65" y="72"/>
                    <a:pt x="66" y="72"/>
                    <a:pt x="66" y="71"/>
                  </a:cubicBezTo>
                  <a:cubicBezTo>
                    <a:pt x="66" y="69"/>
                    <a:pt x="66" y="69"/>
                    <a:pt x="66" y="69"/>
                  </a:cubicBezTo>
                  <a:cubicBezTo>
                    <a:pt x="66" y="69"/>
                    <a:pt x="65" y="68"/>
                    <a:pt x="65" y="68"/>
                  </a:cubicBezTo>
                  <a:cubicBezTo>
                    <a:pt x="58" y="68"/>
                    <a:pt x="58" y="68"/>
                    <a:pt x="58" y="68"/>
                  </a:cubicBezTo>
                  <a:cubicBezTo>
                    <a:pt x="57" y="68"/>
                    <a:pt x="57" y="68"/>
                    <a:pt x="57" y="68"/>
                  </a:cubicBezTo>
                  <a:cubicBezTo>
                    <a:pt x="54" y="63"/>
                    <a:pt x="54" y="63"/>
                    <a:pt x="54" y="63"/>
                  </a:cubicBezTo>
                  <a:cubicBezTo>
                    <a:pt x="54" y="62"/>
                    <a:pt x="54" y="62"/>
                    <a:pt x="53" y="62"/>
                  </a:cubicBezTo>
                  <a:lnTo>
                    <a:pt x="41" y="62"/>
                  </a:lnTo>
                  <a:close/>
                  <a:moveTo>
                    <a:pt x="8" y="58"/>
                  </a:moveTo>
                  <a:cubicBezTo>
                    <a:pt x="8" y="58"/>
                    <a:pt x="9" y="57"/>
                    <a:pt x="10" y="57"/>
                  </a:cubicBezTo>
                  <a:cubicBezTo>
                    <a:pt x="10" y="57"/>
                    <a:pt x="11" y="58"/>
                    <a:pt x="11" y="58"/>
                  </a:cubicBezTo>
                  <a:cubicBezTo>
                    <a:pt x="11" y="59"/>
                    <a:pt x="10" y="59"/>
                    <a:pt x="10" y="59"/>
                  </a:cubicBezTo>
                  <a:cubicBezTo>
                    <a:pt x="9" y="59"/>
                    <a:pt x="8" y="59"/>
                    <a:pt x="8" y="58"/>
                  </a:cubicBezTo>
                  <a:moveTo>
                    <a:pt x="12" y="58"/>
                  </a:moveTo>
                  <a:cubicBezTo>
                    <a:pt x="12" y="58"/>
                    <a:pt x="12" y="57"/>
                    <a:pt x="13" y="57"/>
                  </a:cubicBezTo>
                  <a:cubicBezTo>
                    <a:pt x="14" y="57"/>
                    <a:pt x="14" y="58"/>
                    <a:pt x="14" y="58"/>
                  </a:cubicBezTo>
                  <a:cubicBezTo>
                    <a:pt x="14" y="59"/>
                    <a:pt x="14" y="59"/>
                    <a:pt x="13" y="59"/>
                  </a:cubicBezTo>
                  <a:cubicBezTo>
                    <a:pt x="12" y="59"/>
                    <a:pt x="12" y="59"/>
                    <a:pt x="12" y="58"/>
                  </a:cubicBezTo>
                  <a:moveTo>
                    <a:pt x="6" y="53"/>
                  </a:moveTo>
                  <a:cubicBezTo>
                    <a:pt x="6" y="8"/>
                    <a:pt x="6" y="8"/>
                    <a:pt x="6" y="8"/>
                  </a:cubicBezTo>
                  <a:cubicBezTo>
                    <a:pt x="6" y="6"/>
                    <a:pt x="9" y="6"/>
                    <a:pt x="9" y="6"/>
                  </a:cubicBezTo>
                  <a:cubicBezTo>
                    <a:pt x="85" y="6"/>
                    <a:pt x="85" y="6"/>
                    <a:pt x="85" y="6"/>
                  </a:cubicBezTo>
                  <a:cubicBezTo>
                    <a:pt x="88" y="6"/>
                    <a:pt x="88" y="8"/>
                    <a:pt x="88" y="8"/>
                  </a:cubicBezTo>
                  <a:cubicBezTo>
                    <a:pt x="88" y="53"/>
                    <a:pt x="88" y="53"/>
                    <a:pt x="88" y="53"/>
                  </a:cubicBezTo>
                  <a:cubicBezTo>
                    <a:pt x="88" y="55"/>
                    <a:pt x="85" y="55"/>
                    <a:pt x="85" y="55"/>
                  </a:cubicBezTo>
                  <a:cubicBezTo>
                    <a:pt x="9" y="55"/>
                    <a:pt x="9" y="55"/>
                    <a:pt x="9" y="55"/>
                  </a:cubicBezTo>
                  <a:cubicBezTo>
                    <a:pt x="6" y="55"/>
                    <a:pt x="6" y="53"/>
                    <a:pt x="6" y="53"/>
                  </a:cubicBezTo>
                  <a:moveTo>
                    <a:pt x="7" y="0"/>
                  </a:moveTo>
                  <a:cubicBezTo>
                    <a:pt x="7" y="0"/>
                    <a:pt x="0" y="0"/>
                    <a:pt x="0" y="7"/>
                  </a:cubicBezTo>
                  <a:cubicBezTo>
                    <a:pt x="0" y="54"/>
                    <a:pt x="0" y="54"/>
                    <a:pt x="0" y="54"/>
                  </a:cubicBezTo>
                  <a:cubicBezTo>
                    <a:pt x="0" y="54"/>
                    <a:pt x="0" y="61"/>
                    <a:pt x="7" y="61"/>
                  </a:cubicBezTo>
                  <a:cubicBezTo>
                    <a:pt x="87" y="61"/>
                    <a:pt x="87" y="61"/>
                    <a:pt x="87" y="61"/>
                  </a:cubicBezTo>
                  <a:cubicBezTo>
                    <a:pt x="87" y="61"/>
                    <a:pt x="94" y="61"/>
                    <a:pt x="94" y="54"/>
                  </a:cubicBezTo>
                  <a:cubicBezTo>
                    <a:pt x="94" y="7"/>
                    <a:pt x="94" y="7"/>
                    <a:pt x="94" y="7"/>
                  </a:cubicBezTo>
                  <a:cubicBezTo>
                    <a:pt x="94" y="7"/>
                    <a:pt x="94" y="0"/>
                    <a:pt x="87" y="0"/>
                  </a:cubicBezTo>
                  <a:lnTo>
                    <a:pt x="7" y="0"/>
                  </a:lnTo>
                  <a:close/>
                </a:path>
              </a:pathLst>
            </a:custGeom>
            <a:grpFill/>
            <a:ln w="6350" cap="flat">
              <a:solidFill>
                <a:schemeClr val="bg1"/>
              </a:solidFill>
              <a:prstDash val="solid"/>
              <a:miter lim="800000"/>
              <a:headEnd/>
              <a:tailEnd/>
            </a:ln>
          </p:spPr>
          <p:txBody>
            <a:bodyPr/>
            <a:lstStyle/>
            <a:p>
              <a:endParaRPr lang="en-GB" dirty="0"/>
            </a:p>
          </p:txBody>
        </p:sp>
      </p:grpSp>
      <p:sp>
        <p:nvSpPr>
          <p:cNvPr id="48" name="Freeform 40">
            <a:extLst>
              <a:ext uri="{FF2B5EF4-FFF2-40B4-BE49-F238E27FC236}">
                <a16:creationId xmlns:a16="http://schemas.microsoft.com/office/drawing/2014/main" id="{AB30CCF0-8A22-489B-B25D-DA2E4437CB3B}"/>
              </a:ext>
            </a:extLst>
          </p:cNvPr>
          <p:cNvSpPr>
            <a:spLocks noChangeAspect="1"/>
          </p:cNvSpPr>
          <p:nvPr/>
        </p:nvSpPr>
        <p:spPr bwMode="auto">
          <a:xfrm>
            <a:off x="6865893" y="4425441"/>
            <a:ext cx="429944" cy="424430"/>
          </a:xfrm>
          <a:custGeom>
            <a:avLst/>
            <a:gdLst>
              <a:gd name="T0" fmla="*/ 37 w 78"/>
              <a:gd name="T1" fmla="*/ 1 h 77"/>
              <a:gd name="T2" fmla="*/ 2 w 78"/>
              <a:gd name="T3" fmla="*/ 36 h 77"/>
              <a:gd name="T4" fmla="*/ 4 w 78"/>
              <a:gd name="T5" fmla="*/ 41 h 77"/>
              <a:gd name="T6" fmla="*/ 10 w 78"/>
              <a:gd name="T7" fmla="*/ 41 h 77"/>
              <a:gd name="T8" fmla="*/ 10 w 78"/>
              <a:gd name="T9" fmla="*/ 60 h 77"/>
              <a:gd name="T10" fmla="*/ 10 w 78"/>
              <a:gd name="T11" fmla="*/ 72 h 77"/>
              <a:gd name="T12" fmla="*/ 15 w 78"/>
              <a:gd name="T13" fmla="*/ 77 h 77"/>
              <a:gd name="T14" fmla="*/ 27 w 78"/>
              <a:gd name="T15" fmla="*/ 77 h 77"/>
              <a:gd name="T16" fmla="*/ 32 w 78"/>
              <a:gd name="T17" fmla="*/ 72 h 77"/>
              <a:gd name="T18" fmla="*/ 32 w 78"/>
              <a:gd name="T19" fmla="*/ 57 h 77"/>
              <a:gd name="T20" fmla="*/ 36 w 78"/>
              <a:gd name="T21" fmla="*/ 54 h 77"/>
              <a:gd name="T22" fmla="*/ 39 w 78"/>
              <a:gd name="T23" fmla="*/ 54 h 77"/>
              <a:gd name="T24" fmla="*/ 43 w 78"/>
              <a:gd name="T25" fmla="*/ 54 h 77"/>
              <a:gd name="T26" fmla="*/ 46 w 78"/>
              <a:gd name="T27" fmla="*/ 57 h 77"/>
              <a:gd name="T28" fmla="*/ 46 w 78"/>
              <a:gd name="T29" fmla="*/ 72 h 77"/>
              <a:gd name="T30" fmla="*/ 52 w 78"/>
              <a:gd name="T31" fmla="*/ 77 h 77"/>
              <a:gd name="T32" fmla="*/ 63 w 78"/>
              <a:gd name="T33" fmla="*/ 77 h 77"/>
              <a:gd name="T34" fmla="*/ 69 w 78"/>
              <a:gd name="T35" fmla="*/ 72 h 77"/>
              <a:gd name="T36" fmla="*/ 69 w 78"/>
              <a:gd name="T37" fmla="*/ 60 h 77"/>
              <a:gd name="T38" fmla="*/ 69 w 78"/>
              <a:gd name="T39" fmla="*/ 41 h 77"/>
              <a:gd name="T40" fmla="*/ 74 w 78"/>
              <a:gd name="T41" fmla="*/ 41 h 77"/>
              <a:gd name="T42" fmla="*/ 77 w 78"/>
              <a:gd name="T43" fmla="*/ 36 h 77"/>
              <a:gd name="T44" fmla="*/ 42 w 78"/>
              <a:gd name="T45" fmla="*/ 1 h 77"/>
              <a:gd name="T46" fmla="*/ 39 w 78"/>
              <a:gd name="T47" fmla="*/ 0 h 77"/>
              <a:gd name="T48" fmla="*/ 37 w 78"/>
              <a:gd name="T49" fmla="*/ 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 h="77">
                <a:moveTo>
                  <a:pt x="37" y="1"/>
                </a:moveTo>
                <a:cubicBezTo>
                  <a:pt x="2" y="36"/>
                  <a:pt x="2" y="36"/>
                  <a:pt x="2" y="36"/>
                </a:cubicBezTo>
                <a:cubicBezTo>
                  <a:pt x="1" y="37"/>
                  <a:pt x="0" y="41"/>
                  <a:pt x="4" y="41"/>
                </a:cubicBezTo>
                <a:cubicBezTo>
                  <a:pt x="10" y="41"/>
                  <a:pt x="10" y="41"/>
                  <a:pt x="10" y="41"/>
                </a:cubicBezTo>
                <a:cubicBezTo>
                  <a:pt x="10" y="41"/>
                  <a:pt x="10" y="60"/>
                  <a:pt x="10" y="60"/>
                </a:cubicBezTo>
                <a:cubicBezTo>
                  <a:pt x="10" y="72"/>
                  <a:pt x="10" y="72"/>
                  <a:pt x="10" y="72"/>
                </a:cubicBezTo>
                <a:cubicBezTo>
                  <a:pt x="10" y="75"/>
                  <a:pt x="12" y="77"/>
                  <a:pt x="15" y="77"/>
                </a:cubicBezTo>
                <a:cubicBezTo>
                  <a:pt x="27" y="77"/>
                  <a:pt x="27" y="77"/>
                  <a:pt x="27" y="77"/>
                </a:cubicBezTo>
                <a:cubicBezTo>
                  <a:pt x="30" y="77"/>
                  <a:pt x="32" y="75"/>
                  <a:pt x="32" y="72"/>
                </a:cubicBezTo>
                <a:cubicBezTo>
                  <a:pt x="32" y="57"/>
                  <a:pt x="32" y="57"/>
                  <a:pt x="32" y="57"/>
                </a:cubicBezTo>
                <a:cubicBezTo>
                  <a:pt x="32" y="55"/>
                  <a:pt x="34" y="54"/>
                  <a:pt x="36" y="54"/>
                </a:cubicBezTo>
                <a:cubicBezTo>
                  <a:pt x="39" y="54"/>
                  <a:pt x="39" y="54"/>
                  <a:pt x="39" y="54"/>
                </a:cubicBezTo>
                <a:cubicBezTo>
                  <a:pt x="43" y="54"/>
                  <a:pt x="43" y="54"/>
                  <a:pt x="43" y="54"/>
                </a:cubicBezTo>
                <a:cubicBezTo>
                  <a:pt x="45" y="54"/>
                  <a:pt x="46" y="55"/>
                  <a:pt x="46" y="57"/>
                </a:cubicBezTo>
                <a:cubicBezTo>
                  <a:pt x="46" y="72"/>
                  <a:pt x="46" y="72"/>
                  <a:pt x="46" y="72"/>
                </a:cubicBezTo>
                <a:cubicBezTo>
                  <a:pt x="46" y="75"/>
                  <a:pt x="49" y="77"/>
                  <a:pt x="52" y="77"/>
                </a:cubicBezTo>
                <a:cubicBezTo>
                  <a:pt x="63" y="77"/>
                  <a:pt x="63" y="77"/>
                  <a:pt x="63" y="77"/>
                </a:cubicBezTo>
                <a:cubicBezTo>
                  <a:pt x="66" y="77"/>
                  <a:pt x="69" y="75"/>
                  <a:pt x="69" y="72"/>
                </a:cubicBezTo>
                <a:cubicBezTo>
                  <a:pt x="69" y="60"/>
                  <a:pt x="69" y="60"/>
                  <a:pt x="69" y="60"/>
                </a:cubicBezTo>
                <a:cubicBezTo>
                  <a:pt x="69" y="60"/>
                  <a:pt x="69" y="41"/>
                  <a:pt x="69" y="41"/>
                </a:cubicBezTo>
                <a:cubicBezTo>
                  <a:pt x="74" y="41"/>
                  <a:pt x="74" y="41"/>
                  <a:pt x="74" y="41"/>
                </a:cubicBezTo>
                <a:cubicBezTo>
                  <a:pt x="78" y="41"/>
                  <a:pt x="78" y="37"/>
                  <a:pt x="77" y="36"/>
                </a:cubicBezTo>
                <a:cubicBezTo>
                  <a:pt x="42" y="1"/>
                  <a:pt x="42" y="1"/>
                  <a:pt x="42" y="1"/>
                </a:cubicBezTo>
                <a:cubicBezTo>
                  <a:pt x="41" y="0"/>
                  <a:pt x="40" y="0"/>
                  <a:pt x="39" y="0"/>
                </a:cubicBezTo>
                <a:cubicBezTo>
                  <a:pt x="38" y="0"/>
                  <a:pt x="37" y="0"/>
                  <a:pt x="37" y="1"/>
                </a:cubicBezTo>
              </a:path>
            </a:pathLst>
          </a:custGeom>
          <a:solidFill>
            <a:schemeClr val="bg1"/>
          </a:solidFill>
          <a:ln>
            <a:noFill/>
          </a:ln>
        </p:spPr>
        <p:txBody>
          <a:bodyPr/>
          <a:lstStyle/>
          <a:p>
            <a:endParaRPr lang="en-GB" dirty="0"/>
          </a:p>
        </p:txBody>
      </p:sp>
      <p:sp>
        <p:nvSpPr>
          <p:cNvPr id="49" name="Freeform 57">
            <a:extLst>
              <a:ext uri="{FF2B5EF4-FFF2-40B4-BE49-F238E27FC236}">
                <a16:creationId xmlns:a16="http://schemas.microsoft.com/office/drawing/2014/main" id="{64CB16BD-B95B-44D9-939B-CACED36A9E12}"/>
              </a:ext>
            </a:extLst>
          </p:cNvPr>
          <p:cNvSpPr>
            <a:spLocks noChangeAspect="1" noEditPoints="1"/>
          </p:cNvSpPr>
          <p:nvPr/>
        </p:nvSpPr>
        <p:spPr bwMode="auto">
          <a:xfrm>
            <a:off x="4885142" y="4437842"/>
            <a:ext cx="451990" cy="399626"/>
          </a:xfrm>
          <a:custGeom>
            <a:avLst/>
            <a:gdLst>
              <a:gd name="T0" fmla="*/ 62 w 82"/>
              <a:gd name="T1" fmla="*/ 1 h 72"/>
              <a:gd name="T2" fmla="*/ 59 w 82"/>
              <a:gd name="T3" fmla="*/ 4 h 72"/>
              <a:gd name="T4" fmla="*/ 56 w 82"/>
              <a:gd name="T5" fmla="*/ 8 h 72"/>
              <a:gd name="T6" fmla="*/ 57 w 82"/>
              <a:gd name="T7" fmla="*/ 10 h 72"/>
              <a:gd name="T8" fmla="*/ 62 w 82"/>
              <a:gd name="T9" fmla="*/ 20 h 72"/>
              <a:gd name="T10" fmla="*/ 67 w 82"/>
              <a:gd name="T11" fmla="*/ 22 h 72"/>
              <a:gd name="T12" fmla="*/ 69 w 82"/>
              <a:gd name="T13" fmla="*/ 21 h 72"/>
              <a:gd name="T14" fmla="*/ 70 w 82"/>
              <a:gd name="T15" fmla="*/ 22 h 72"/>
              <a:gd name="T16" fmla="*/ 72 w 82"/>
              <a:gd name="T17" fmla="*/ 34 h 72"/>
              <a:gd name="T18" fmla="*/ 72 w 82"/>
              <a:gd name="T19" fmla="*/ 37 h 72"/>
              <a:gd name="T20" fmla="*/ 69 w 82"/>
              <a:gd name="T21" fmla="*/ 50 h 72"/>
              <a:gd name="T22" fmla="*/ 68 w 82"/>
              <a:gd name="T23" fmla="*/ 50 h 72"/>
              <a:gd name="T24" fmla="*/ 66 w 82"/>
              <a:gd name="T25" fmla="*/ 50 h 72"/>
              <a:gd name="T26" fmla="*/ 62 w 82"/>
              <a:gd name="T27" fmla="*/ 51 h 72"/>
              <a:gd name="T28" fmla="*/ 56 w 82"/>
              <a:gd name="T29" fmla="*/ 61 h 72"/>
              <a:gd name="T30" fmla="*/ 56 w 82"/>
              <a:gd name="T31" fmla="*/ 63 h 72"/>
              <a:gd name="T32" fmla="*/ 58 w 82"/>
              <a:gd name="T33" fmla="*/ 67 h 72"/>
              <a:gd name="T34" fmla="*/ 61 w 82"/>
              <a:gd name="T35" fmla="*/ 70 h 72"/>
              <a:gd name="T36" fmla="*/ 66 w 82"/>
              <a:gd name="T37" fmla="*/ 70 h 72"/>
              <a:gd name="T38" fmla="*/ 82 w 82"/>
              <a:gd name="T39" fmla="*/ 36 h 72"/>
              <a:gd name="T40" fmla="*/ 67 w 82"/>
              <a:gd name="T41" fmla="*/ 1 h 72"/>
              <a:gd name="T42" fmla="*/ 64 w 82"/>
              <a:gd name="T43" fmla="*/ 0 h 72"/>
              <a:gd name="T44" fmla="*/ 62 w 82"/>
              <a:gd name="T45" fmla="*/ 1 h 72"/>
              <a:gd name="T46" fmla="*/ 18 w 82"/>
              <a:gd name="T47" fmla="*/ 63 h 72"/>
              <a:gd name="T48" fmla="*/ 21 w 82"/>
              <a:gd name="T49" fmla="*/ 60 h 72"/>
              <a:gd name="T50" fmla="*/ 24 w 82"/>
              <a:gd name="T51" fmla="*/ 63 h 72"/>
              <a:gd name="T52" fmla="*/ 21 w 82"/>
              <a:gd name="T53" fmla="*/ 66 h 72"/>
              <a:gd name="T54" fmla="*/ 18 w 82"/>
              <a:gd name="T55" fmla="*/ 63 h 72"/>
              <a:gd name="T56" fmla="*/ 6 w 82"/>
              <a:gd name="T57" fmla="*/ 6 h 72"/>
              <a:gd name="T58" fmla="*/ 36 w 82"/>
              <a:gd name="T59" fmla="*/ 6 h 72"/>
              <a:gd name="T60" fmla="*/ 36 w 82"/>
              <a:gd name="T61" fmla="*/ 54 h 72"/>
              <a:gd name="T62" fmla="*/ 6 w 82"/>
              <a:gd name="T63" fmla="*/ 54 h 72"/>
              <a:gd name="T64" fmla="*/ 6 w 82"/>
              <a:gd name="T65" fmla="*/ 6 h 72"/>
              <a:gd name="T66" fmla="*/ 5 w 82"/>
              <a:gd name="T67" fmla="*/ 0 h 72"/>
              <a:gd name="T68" fmla="*/ 0 w 82"/>
              <a:gd name="T69" fmla="*/ 5 h 72"/>
              <a:gd name="T70" fmla="*/ 0 w 82"/>
              <a:gd name="T71" fmla="*/ 66 h 72"/>
              <a:gd name="T72" fmla="*/ 5 w 82"/>
              <a:gd name="T73" fmla="*/ 71 h 72"/>
              <a:gd name="T74" fmla="*/ 36 w 82"/>
              <a:gd name="T75" fmla="*/ 71 h 72"/>
              <a:gd name="T76" fmla="*/ 41 w 82"/>
              <a:gd name="T77" fmla="*/ 66 h 72"/>
              <a:gd name="T78" fmla="*/ 41 w 82"/>
              <a:gd name="T79" fmla="*/ 5 h 72"/>
              <a:gd name="T80" fmla="*/ 36 w 82"/>
              <a:gd name="T81" fmla="*/ 0 h 72"/>
              <a:gd name="T82" fmla="*/ 5 w 82"/>
              <a:gd name="T83"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2" h="72">
                <a:moveTo>
                  <a:pt x="62" y="1"/>
                </a:moveTo>
                <a:cubicBezTo>
                  <a:pt x="62" y="1"/>
                  <a:pt x="60" y="3"/>
                  <a:pt x="59" y="4"/>
                </a:cubicBezTo>
                <a:cubicBezTo>
                  <a:pt x="57" y="5"/>
                  <a:pt x="56" y="7"/>
                  <a:pt x="56" y="8"/>
                </a:cubicBezTo>
                <a:cubicBezTo>
                  <a:pt x="56" y="9"/>
                  <a:pt x="56" y="9"/>
                  <a:pt x="57" y="10"/>
                </a:cubicBezTo>
                <a:cubicBezTo>
                  <a:pt x="59" y="14"/>
                  <a:pt x="61" y="18"/>
                  <a:pt x="62" y="20"/>
                </a:cubicBezTo>
                <a:cubicBezTo>
                  <a:pt x="63" y="22"/>
                  <a:pt x="66" y="22"/>
                  <a:pt x="67" y="22"/>
                </a:cubicBezTo>
                <a:cubicBezTo>
                  <a:pt x="67" y="22"/>
                  <a:pt x="68" y="21"/>
                  <a:pt x="69" y="21"/>
                </a:cubicBezTo>
                <a:cubicBezTo>
                  <a:pt x="69" y="21"/>
                  <a:pt x="70" y="22"/>
                  <a:pt x="70" y="22"/>
                </a:cubicBezTo>
                <a:cubicBezTo>
                  <a:pt x="71" y="25"/>
                  <a:pt x="72" y="30"/>
                  <a:pt x="72" y="34"/>
                </a:cubicBezTo>
                <a:cubicBezTo>
                  <a:pt x="72" y="37"/>
                  <a:pt x="72" y="37"/>
                  <a:pt x="72" y="37"/>
                </a:cubicBezTo>
                <a:cubicBezTo>
                  <a:pt x="72" y="42"/>
                  <a:pt x="70" y="46"/>
                  <a:pt x="69" y="50"/>
                </a:cubicBezTo>
                <a:cubicBezTo>
                  <a:pt x="69" y="50"/>
                  <a:pt x="69" y="50"/>
                  <a:pt x="68" y="50"/>
                </a:cubicBezTo>
                <a:cubicBezTo>
                  <a:pt x="68" y="50"/>
                  <a:pt x="66" y="50"/>
                  <a:pt x="66" y="50"/>
                </a:cubicBezTo>
                <a:cubicBezTo>
                  <a:pt x="65" y="49"/>
                  <a:pt x="63" y="49"/>
                  <a:pt x="62" y="51"/>
                </a:cubicBezTo>
                <a:cubicBezTo>
                  <a:pt x="60" y="53"/>
                  <a:pt x="58" y="57"/>
                  <a:pt x="56" y="61"/>
                </a:cubicBezTo>
                <a:cubicBezTo>
                  <a:pt x="56" y="62"/>
                  <a:pt x="56" y="62"/>
                  <a:pt x="56" y="63"/>
                </a:cubicBezTo>
                <a:cubicBezTo>
                  <a:pt x="55" y="64"/>
                  <a:pt x="57" y="66"/>
                  <a:pt x="58" y="67"/>
                </a:cubicBezTo>
                <a:cubicBezTo>
                  <a:pt x="59" y="68"/>
                  <a:pt x="61" y="70"/>
                  <a:pt x="61" y="70"/>
                </a:cubicBezTo>
                <a:cubicBezTo>
                  <a:pt x="62" y="72"/>
                  <a:pt x="65" y="71"/>
                  <a:pt x="66" y="70"/>
                </a:cubicBezTo>
                <a:cubicBezTo>
                  <a:pt x="73" y="65"/>
                  <a:pt x="82" y="53"/>
                  <a:pt x="82" y="36"/>
                </a:cubicBezTo>
                <a:cubicBezTo>
                  <a:pt x="82" y="19"/>
                  <a:pt x="74" y="7"/>
                  <a:pt x="67" y="1"/>
                </a:cubicBezTo>
                <a:cubicBezTo>
                  <a:pt x="66" y="1"/>
                  <a:pt x="65" y="0"/>
                  <a:pt x="64" y="0"/>
                </a:cubicBezTo>
                <a:cubicBezTo>
                  <a:pt x="63" y="0"/>
                  <a:pt x="63" y="1"/>
                  <a:pt x="62" y="1"/>
                </a:cubicBezTo>
                <a:moveTo>
                  <a:pt x="18" y="63"/>
                </a:moveTo>
                <a:cubicBezTo>
                  <a:pt x="18" y="61"/>
                  <a:pt x="19" y="60"/>
                  <a:pt x="21" y="60"/>
                </a:cubicBezTo>
                <a:cubicBezTo>
                  <a:pt x="22" y="60"/>
                  <a:pt x="24" y="61"/>
                  <a:pt x="24" y="63"/>
                </a:cubicBezTo>
                <a:cubicBezTo>
                  <a:pt x="24" y="65"/>
                  <a:pt x="22" y="66"/>
                  <a:pt x="21" y="66"/>
                </a:cubicBezTo>
                <a:cubicBezTo>
                  <a:pt x="19" y="66"/>
                  <a:pt x="18" y="65"/>
                  <a:pt x="18" y="63"/>
                </a:cubicBezTo>
                <a:moveTo>
                  <a:pt x="6" y="6"/>
                </a:moveTo>
                <a:cubicBezTo>
                  <a:pt x="36" y="6"/>
                  <a:pt x="36" y="6"/>
                  <a:pt x="36" y="6"/>
                </a:cubicBezTo>
                <a:cubicBezTo>
                  <a:pt x="36" y="54"/>
                  <a:pt x="36" y="54"/>
                  <a:pt x="36" y="54"/>
                </a:cubicBezTo>
                <a:cubicBezTo>
                  <a:pt x="6" y="54"/>
                  <a:pt x="6" y="54"/>
                  <a:pt x="6" y="54"/>
                </a:cubicBezTo>
                <a:lnTo>
                  <a:pt x="6" y="6"/>
                </a:lnTo>
                <a:close/>
                <a:moveTo>
                  <a:pt x="5" y="0"/>
                </a:moveTo>
                <a:cubicBezTo>
                  <a:pt x="2" y="0"/>
                  <a:pt x="0" y="2"/>
                  <a:pt x="0" y="5"/>
                </a:cubicBezTo>
                <a:cubicBezTo>
                  <a:pt x="0" y="66"/>
                  <a:pt x="0" y="66"/>
                  <a:pt x="0" y="66"/>
                </a:cubicBezTo>
                <a:cubicBezTo>
                  <a:pt x="0" y="69"/>
                  <a:pt x="2" y="71"/>
                  <a:pt x="5" y="71"/>
                </a:cubicBezTo>
                <a:cubicBezTo>
                  <a:pt x="36" y="71"/>
                  <a:pt x="36" y="71"/>
                  <a:pt x="36" y="71"/>
                </a:cubicBezTo>
                <a:cubicBezTo>
                  <a:pt x="39" y="71"/>
                  <a:pt x="41" y="69"/>
                  <a:pt x="41" y="66"/>
                </a:cubicBezTo>
                <a:cubicBezTo>
                  <a:pt x="41" y="5"/>
                  <a:pt x="41" y="5"/>
                  <a:pt x="41" y="5"/>
                </a:cubicBezTo>
                <a:cubicBezTo>
                  <a:pt x="41" y="2"/>
                  <a:pt x="39" y="0"/>
                  <a:pt x="36" y="0"/>
                </a:cubicBezTo>
                <a:lnTo>
                  <a:pt x="5" y="0"/>
                </a:lnTo>
                <a:close/>
              </a:path>
            </a:pathLst>
          </a:custGeom>
          <a:solidFill>
            <a:schemeClr val="bg1"/>
          </a:solidFill>
          <a:ln>
            <a:noFill/>
          </a:ln>
        </p:spPr>
        <p:txBody>
          <a:bodyPr/>
          <a:lstStyle/>
          <a:p>
            <a:endParaRPr lang="en-GB" dirty="0"/>
          </a:p>
        </p:txBody>
      </p:sp>
      <p:sp>
        <p:nvSpPr>
          <p:cNvPr id="50" name="Freeform 75">
            <a:extLst>
              <a:ext uri="{FF2B5EF4-FFF2-40B4-BE49-F238E27FC236}">
                <a16:creationId xmlns:a16="http://schemas.microsoft.com/office/drawing/2014/main" id="{7C651497-D4A2-4743-8726-F50BA24C9C91}"/>
              </a:ext>
            </a:extLst>
          </p:cNvPr>
          <p:cNvSpPr>
            <a:spLocks noChangeAspect="1" noEditPoints="1"/>
          </p:cNvSpPr>
          <p:nvPr/>
        </p:nvSpPr>
        <p:spPr bwMode="auto">
          <a:xfrm>
            <a:off x="2934703" y="4480562"/>
            <a:ext cx="413410" cy="314188"/>
          </a:xfrm>
          <a:custGeom>
            <a:avLst/>
            <a:gdLst>
              <a:gd name="T0" fmla="*/ 40 w 75"/>
              <a:gd name="T1" fmla="*/ 33 h 57"/>
              <a:gd name="T2" fmla="*/ 68 w 75"/>
              <a:gd name="T3" fmla="*/ 11 h 57"/>
              <a:gd name="T4" fmla="*/ 68 w 75"/>
              <a:gd name="T5" fmla="*/ 49 h 57"/>
              <a:gd name="T6" fmla="*/ 8 w 75"/>
              <a:gd name="T7" fmla="*/ 49 h 57"/>
              <a:gd name="T8" fmla="*/ 8 w 75"/>
              <a:gd name="T9" fmla="*/ 11 h 57"/>
              <a:gd name="T10" fmla="*/ 35 w 75"/>
              <a:gd name="T11" fmla="*/ 33 h 57"/>
              <a:gd name="T12" fmla="*/ 38 w 75"/>
              <a:gd name="T13" fmla="*/ 34 h 57"/>
              <a:gd name="T14" fmla="*/ 40 w 75"/>
              <a:gd name="T15" fmla="*/ 33 h 57"/>
              <a:gd name="T16" fmla="*/ 6 w 75"/>
              <a:gd name="T17" fmla="*/ 0 h 57"/>
              <a:gd name="T18" fmla="*/ 0 w 75"/>
              <a:gd name="T19" fmla="*/ 5 h 57"/>
              <a:gd name="T20" fmla="*/ 0 w 75"/>
              <a:gd name="T21" fmla="*/ 5 h 57"/>
              <a:gd name="T22" fmla="*/ 0 w 75"/>
              <a:gd name="T23" fmla="*/ 5 h 57"/>
              <a:gd name="T24" fmla="*/ 0 w 75"/>
              <a:gd name="T25" fmla="*/ 6 h 57"/>
              <a:gd name="T26" fmla="*/ 0 w 75"/>
              <a:gd name="T27" fmla="*/ 51 h 57"/>
              <a:gd name="T28" fmla="*/ 6 w 75"/>
              <a:gd name="T29" fmla="*/ 57 h 57"/>
              <a:gd name="T30" fmla="*/ 70 w 75"/>
              <a:gd name="T31" fmla="*/ 57 h 57"/>
              <a:gd name="T32" fmla="*/ 75 w 75"/>
              <a:gd name="T33" fmla="*/ 51 h 57"/>
              <a:gd name="T34" fmla="*/ 75 w 75"/>
              <a:gd name="T35" fmla="*/ 6 h 57"/>
              <a:gd name="T36" fmla="*/ 75 w 75"/>
              <a:gd name="T37" fmla="*/ 5 h 57"/>
              <a:gd name="T38" fmla="*/ 75 w 75"/>
              <a:gd name="T39" fmla="*/ 5 h 57"/>
              <a:gd name="T40" fmla="*/ 75 w 75"/>
              <a:gd name="T41" fmla="*/ 5 h 57"/>
              <a:gd name="T42" fmla="*/ 70 w 75"/>
              <a:gd name="T43" fmla="*/ 0 h 57"/>
              <a:gd name="T44" fmla="*/ 6 w 75"/>
              <a:gd name="T45"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5" h="57">
                <a:moveTo>
                  <a:pt x="40" y="33"/>
                </a:moveTo>
                <a:cubicBezTo>
                  <a:pt x="68" y="11"/>
                  <a:pt x="68" y="11"/>
                  <a:pt x="68" y="11"/>
                </a:cubicBezTo>
                <a:cubicBezTo>
                  <a:pt x="68" y="49"/>
                  <a:pt x="68" y="49"/>
                  <a:pt x="68" y="49"/>
                </a:cubicBezTo>
                <a:cubicBezTo>
                  <a:pt x="8" y="49"/>
                  <a:pt x="8" y="49"/>
                  <a:pt x="8" y="49"/>
                </a:cubicBezTo>
                <a:cubicBezTo>
                  <a:pt x="8" y="11"/>
                  <a:pt x="8" y="11"/>
                  <a:pt x="8" y="11"/>
                </a:cubicBezTo>
                <a:cubicBezTo>
                  <a:pt x="35" y="33"/>
                  <a:pt x="35" y="33"/>
                  <a:pt x="35" y="33"/>
                </a:cubicBezTo>
                <a:cubicBezTo>
                  <a:pt x="36" y="34"/>
                  <a:pt x="37" y="34"/>
                  <a:pt x="38" y="34"/>
                </a:cubicBezTo>
                <a:cubicBezTo>
                  <a:pt x="39" y="34"/>
                  <a:pt x="39" y="34"/>
                  <a:pt x="40" y="33"/>
                </a:cubicBezTo>
                <a:moveTo>
                  <a:pt x="6" y="0"/>
                </a:moveTo>
                <a:cubicBezTo>
                  <a:pt x="3" y="0"/>
                  <a:pt x="1" y="3"/>
                  <a:pt x="0" y="5"/>
                </a:cubicBezTo>
                <a:cubicBezTo>
                  <a:pt x="0" y="5"/>
                  <a:pt x="0" y="5"/>
                  <a:pt x="0" y="5"/>
                </a:cubicBezTo>
                <a:cubicBezTo>
                  <a:pt x="0" y="5"/>
                  <a:pt x="0" y="5"/>
                  <a:pt x="0" y="5"/>
                </a:cubicBezTo>
                <a:cubicBezTo>
                  <a:pt x="0" y="5"/>
                  <a:pt x="0" y="6"/>
                  <a:pt x="0" y="6"/>
                </a:cubicBezTo>
                <a:cubicBezTo>
                  <a:pt x="0" y="51"/>
                  <a:pt x="0" y="51"/>
                  <a:pt x="0" y="51"/>
                </a:cubicBezTo>
                <a:cubicBezTo>
                  <a:pt x="0" y="54"/>
                  <a:pt x="3" y="57"/>
                  <a:pt x="6" y="57"/>
                </a:cubicBezTo>
                <a:cubicBezTo>
                  <a:pt x="70" y="57"/>
                  <a:pt x="70" y="57"/>
                  <a:pt x="70" y="57"/>
                </a:cubicBezTo>
                <a:cubicBezTo>
                  <a:pt x="73" y="57"/>
                  <a:pt x="75" y="54"/>
                  <a:pt x="75" y="51"/>
                </a:cubicBezTo>
                <a:cubicBezTo>
                  <a:pt x="75" y="6"/>
                  <a:pt x="75" y="6"/>
                  <a:pt x="75" y="6"/>
                </a:cubicBezTo>
                <a:cubicBezTo>
                  <a:pt x="75" y="6"/>
                  <a:pt x="75" y="5"/>
                  <a:pt x="75" y="5"/>
                </a:cubicBezTo>
                <a:cubicBezTo>
                  <a:pt x="75" y="5"/>
                  <a:pt x="75" y="5"/>
                  <a:pt x="75" y="5"/>
                </a:cubicBezTo>
                <a:cubicBezTo>
                  <a:pt x="75" y="5"/>
                  <a:pt x="75" y="5"/>
                  <a:pt x="75" y="5"/>
                </a:cubicBezTo>
                <a:cubicBezTo>
                  <a:pt x="75" y="3"/>
                  <a:pt x="73" y="0"/>
                  <a:pt x="70" y="0"/>
                </a:cubicBezTo>
                <a:lnTo>
                  <a:pt x="6" y="0"/>
                </a:lnTo>
                <a:close/>
              </a:path>
            </a:pathLst>
          </a:custGeom>
          <a:solidFill>
            <a:schemeClr val="bg1"/>
          </a:solidFill>
          <a:ln>
            <a:noFill/>
          </a:ln>
        </p:spPr>
        <p:txBody>
          <a:bodyPr/>
          <a:lstStyle/>
          <a:p>
            <a:endParaRPr lang="en-GB" dirty="0"/>
          </a:p>
        </p:txBody>
      </p:sp>
      <p:sp>
        <p:nvSpPr>
          <p:cNvPr id="31" name="Rectangle 30">
            <a:extLst>
              <a:ext uri="{FF2B5EF4-FFF2-40B4-BE49-F238E27FC236}">
                <a16:creationId xmlns:a16="http://schemas.microsoft.com/office/drawing/2014/main" id="{3AD92D4A-F14D-4DAA-8105-66751010CC09}"/>
              </a:ext>
            </a:extLst>
          </p:cNvPr>
          <p:cNvSpPr/>
          <p:nvPr/>
        </p:nvSpPr>
        <p:spPr>
          <a:xfrm>
            <a:off x="0" y="6672649"/>
            <a:ext cx="12192000" cy="185351"/>
          </a:xfrm>
          <a:prstGeom prst="rect">
            <a:avLst/>
          </a:prstGeom>
          <a:solidFill>
            <a:srgbClr val="20A2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58898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8"/>
          <p:cNvSpPr>
            <a:spLocks noGrp="1"/>
          </p:cNvSpPr>
          <p:nvPr>
            <p:ph type="title"/>
          </p:nvPr>
        </p:nvSpPr>
        <p:spPr>
          <a:xfrm>
            <a:off x="2243138" y="1089025"/>
            <a:ext cx="7740650" cy="369888"/>
          </a:xfrm>
        </p:spPr>
        <p:txBody>
          <a:bodyPr>
            <a:normAutofit fontScale="90000"/>
          </a:bodyPr>
          <a:lstStyle/>
          <a:p>
            <a:r>
              <a:rPr lang="en-GB" altLang="en-US" dirty="0">
                <a:latin typeface="RN House Sans"/>
                <a:ea typeface="RN House Sans"/>
                <a:cs typeface="RN House Sans"/>
              </a:rPr>
              <a:t>How the cycle works</a:t>
            </a:r>
          </a:p>
        </p:txBody>
      </p:sp>
      <p:grpSp>
        <p:nvGrpSpPr>
          <p:cNvPr id="31" name="Group 30">
            <a:extLst>
              <a:ext uri="{FF2B5EF4-FFF2-40B4-BE49-F238E27FC236}">
                <a16:creationId xmlns:a16="http://schemas.microsoft.com/office/drawing/2014/main" id="{BF395CB9-330C-4220-8F4A-12FA5380AED0}"/>
              </a:ext>
            </a:extLst>
          </p:cNvPr>
          <p:cNvGrpSpPr/>
          <p:nvPr/>
        </p:nvGrpSpPr>
        <p:grpSpPr>
          <a:xfrm>
            <a:off x="3793672" y="1569164"/>
            <a:ext cx="4569024" cy="4167507"/>
            <a:chOff x="1805440" y="1361376"/>
            <a:chExt cx="5533120" cy="5046881"/>
          </a:xfrm>
        </p:grpSpPr>
        <p:grpSp>
          <p:nvGrpSpPr>
            <p:cNvPr id="32" name="Group 31">
              <a:extLst>
                <a:ext uri="{FF2B5EF4-FFF2-40B4-BE49-F238E27FC236}">
                  <a16:creationId xmlns:a16="http://schemas.microsoft.com/office/drawing/2014/main" id="{B36A423F-FE40-4760-B1DC-150901925B68}"/>
                </a:ext>
              </a:extLst>
            </p:cNvPr>
            <p:cNvGrpSpPr/>
            <p:nvPr/>
          </p:nvGrpSpPr>
          <p:grpSpPr>
            <a:xfrm>
              <a:off x="3642362" y="1361376"/>
              <a:ext cx="1859278" cy="1861232"/>
              <a:chOff x="3758628" y="1310641"/>
              <a:chExt cx="1626746" cy="1628456"/>
            </a:xfrm>
          </p:grpSpPr>
          <p:sp>
            <p:nvSpPr>
              <p:cNvPr id="65" name="Freeform 57">
                <a:extLst>
                  <a:ext uri="{FF2B5EF4-FFF2-40B4-BE49-F238E27FC236}">
                    <a16:creationId xmlns:a16="http://schemas.microsoft.com/office/drawing/2014/main" id="{CC04D310-C78C-45DC-8F74-678B45F02D23}"/>
                  </a:ext>
                </a:extLst>
              </p:cNvPr>
              <p:cNvSpPr/>
              <p:nvPr/>
            </p:nvSpPr>
            <p:spPr bwMode="gray">
              <a:xfrm>
                <a:off x="3758628" y="1310641"/>
                <a:ext cx="1626746" cy="1628456"/>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chemeClr val="tx2"/>
              </a:solidFill>
              <a:ln w="25400" cap="flat" cmpd="sng" algn="ctr">
                <a:solidFill>
                  <a:sysClr val="window" lastClr="FFFFFF"/>
                </a:solidFill>
                <a:prstDash val="solid"/>
              </a:ln>
              <a:effectLst/>
            </p:spPr>
            <p:txBody>
              <a:bodyPr lIns="210074" tIns="210074" rIns="210074" bIns="210074" spcCol="1270" anchor="ctr"/>
              <a:lstStyle/>
              <a:p>
                <a:pPr algn="ctr" defTabSz="1066800">
                  <a:lnSpc>
                    <a:spcPct val="90000"/>
                  </a:lnSpc>
                  <a:spcAft>
                    <a:spcPct val="35000"/>
                  </a:spcAft>
                  <a:defRPr/>
                </a:pPr>
                <a:endParaRPr lang="en-GB" sz="1600" kern="0" dirty="0">
                  <a:solidFill>
                    <a:prstClr val="white"/>
                  </a:solidFill>
                  <a:latin typeface="RN House Sans Light" panose="020B0404020203020204" pitchFamily="34" charset="0"/>
                </a:endParaRPr>
              </a:p>
            </p:txBody>
          </p:sp>
          <p:sp>
            <p:nvSpPr>
              <p:cNvPr id="66" name="Rectangle 18">
                <a:extLst>
                  <a:ext uri="{FF2B5EF4-FFF2-40B4-BE49-F238E27FC236}">
                    <a16:creationId xmlns:a16="http://schemas.microsoft.com/office/drawing/2014/main" id="{8E9C160B-7872-44B0-9A3E-08FAAA01E3E9}"/>
                  </a:ext>
                </a:extLst>
              </p:cNvPr>
              <p:cNvSpPr>
                <a:spLocks noChangeArrowheads="1"/>
              </p:cNvSpPr>
              <p:nvPr/>
            </p:nvSpPr>
            <p:spPr bwMode="gray">
              <a:xfrm>
                <a:off x="4069493" y="1733543"/>
                <a:ext cx="1005014" cy="782653"/>
              </a:xfrm>
              <a:prstGeom prst="rect">
                <a:avLst/>
              </a:prstGeom>
              <a:noFill/>
              <a:ln w="9525">
                <a:noFill/>
                <a:miter lim="800000"/>
                <a:headEnd/>
                <a:tailEnd/>
              </a:ln>
            </p:spPr>
            <p:txBody>
              <a:bodyPr wrap="square" lIns="0" tIns="0" rIns="0" bIns="0" anchor="ctr">
                <a:spAutoFit/>
              </a:bodyPr>
              <a:lstStyle/>
              <a:p>
                <a:pPr algn="ctr" fontAlgn="base">
                  <a:spcBef>
                    <a:spcPct val="0"/>
                  </a:spcBef>
                  <a:spcAft>
                    <a:spcPct val="0"/>
                  </a:spcAft>
                  <a:defRPr/>
                </a:pPr>
                <a:r>
                  <a:rPr lang="en-GB" sz="1600" kern="0" dirty="0">
                    <a:solidFill>
                      <a:prstClr val="white"/>
                    </a:solidFill>
                    <a:latin typeface="RN House Sans Light" panose="020B0404020203020204" pitchFamily="34" charset="0"/>
                    <a:cs typeface="Arial" charset="0"/>
                  </a:rPr>
                  <a:t>Victim responds to scam</a:t>
                </a:r>
              </a:p>
            </p:txBody>
          </p:sp>
        </p:grpSp>
        <p:grpSp>
          <p:nvGrpSpPr>
            <p:cNvPr id="33" name="Group 32">
              <a:extLst>
                <a:ext uri="{FF2B5EF4-FFF2-40B4-BE49-F238E27FC236}">
                  <a16:creationId xmlns:a16="http://schemas.microsoft.com/office/drawing/2014/main" id="{778CA1BC-C9E1-4E43-84FF-84DDE6E44BBF}"/>
                </a:ext>
              </a:extLst>
            </p:cNvPr>
            <p:cNvGrpSpPr/>
            <p:nvPr/>
          </p:nvGrpSpPr>
          <p:grpSpPr>
            <a:xfrm>
              <a:off x="5477328" y="2482033"/>
              <a:ext cx="1861232" cy="1861232"/>
              <a:chOff x="5593716" y="2644141"/>
              <a:chExt cx="1628456" cy="1628456"/>
            </a:xfrm>
          </p:grpSpPr>
          <p:sp>
            <p:nvSpPr>
              <p:cNvPr id="63" name="Freeform 55">
                <a:extLst>
                  <a:ext uri="{FF2B5EF4-FFF2-40B4-BE49-F238E27FC236}">
                    <a16:creationId xmlns:a16="http://schemas.microsoft.com/office/drawing/2014/main" id="{9365B0BB-F3A4-41A5-B26B-41C379F58A4D}"/>
                  </a:ext>
                </a:extLst>
              </p:cNvPr>
              <p:cNvSpPr/>
              <p:nvPr/>
            </p:nvSpPr>
            <p:spPr bwMode="gray">
              <a:xfrm>
                <a:off x="5593716" y="2644141"/>
                <a:ext cx="1628456" cy="1628456"/>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chemeClr val="accent6"/>
              </a:solidFill>
              <a:ln w="25400" cap="flat" cmpd="sng" algn="ctr">
                <a:solidFill>
                  <a:sysClr val="window" lastClr="FFFFFF"/>
                </a:solidFill>
                <a:prstDash val="solid"/>
              </a:ln>
              <a:effectLst/>
            </p:spPr>
            <p:txBody>
              <a:bodyPr lIns="210074" tIns="210074" rIns="210074" bIns="210074" spcCol="1270" anchor="ctr"/>
              <a:lstStyle/>
              <a:p>
                <a:pPr algn="ctr" defTabSz="1066800">
                  <a:lnSpc>
                    <a:spcPct val="90000"/>
                  </a:lnSpc>
                  <a:spcAft>
                    <a:spcPct val="35000"/>
                  </a:spcAft>
                  <a:defRPr/>
                </a:pPr>
                <a:endParaRPr lang="en-GB" sz="1600" kern="0" dirty="0">
                  <a:solidFill>
                    <a:prstClr val="white"/>
                  </a:solidFill>
                  <a:latin typeface="RN House Sans Light" panose="020B0404020203020204" pitchFamily="34" charset="0"/>
                </a:endParaRPr>
              </a:p>
            </p:txBody>
          </p:sp>
          <p:sp>
            <p:nvSpPr>
              <p:cNvPr id="64" name="Rectangle 19">
                <a:extLst>
                  <a:ext uri="{FF2B5EF4-FFF2-40B4-BE49-F238E27FC236}">
                    <a16:creationId xmlns:a16="http://schemas.microsoft.com/office/drawing/2014/main" id="{4FB64641-BC6E-459C-B540-8D0FF4074889}"/>
                  </a:ext>
                </a:extLst>
              </p:cNvPr>
              <p:cNvSpPr>
                <a:spLocks noChangeArrowheads="1"/>
              </p:cNvSpPr>
              <p:nvPr/>
            </p:nvSpPr>
            <p:spPr bwMode="gray">
              <a:xfrm>
                <a:off x="5710130" y="2936602"/>
                <a:ext cx="1395628" cy="1043537"/>
              </a:xfrm>
              <a:prstGeom prst="rect">
                <a:avLst/>
              </a:prstGeom>
              <a:noFill/>
              <a:ln w="9525">
                <a:noFill/>
                <a:miter lim="800000"/>
                <a:headEnd/>
                <a:tailEnd/>
              </a:ln>
            </p:spPr>
            <p:txBody>
              <a:bodyPr wrap="square" lIns="0" tIns="0" rIns="0" bIns="0" anchor="ctr">
                <a:spAutoFit/>
              </a:bodyPr>
              <a:lstStyle/>
              <a:p>
                <a:pPr algn="ctr" fontAlgn="base">
                  <a:spcBef>
                    <a:spcPct val="0"/>
                  </a:spcBef>
                  <a:spcAft>
                    <a:spcPct val="0"/>
                  </a:spcAft>
                  <a:defRPr/>
                </a:pPr>
                <a:r>
                  <a:rPr lang="en-GB" sz="1600" kern="0" dirty="0">
                    <a:solidFill>
                      <a:prstClr val="white"/>
                    </a:solidFill>
                    <a:latin typeface="RN House Sans Light" panose="020B0404020203020204" pitchFamily="34" charset="0"/>
                    <a:cs typeface="Arial" charset="0"/>
                  </a:rPr>
                  <a:t>Personal details</a:t>
                </a:r>
              </a:p>
              <a:p>
                <a:pPr algn="ctr" fontAlgn="base">
                  <a:spcBef>
                    <a:spcPct val="0"/>
                  </a:spcBef>
                  <a:spcAft>
                    <a:spcPct val="0"/>
                  </a:spcAft>
                  <a:defRPr/>
                </a:pPr>
                <a:r>
                  <a:rPr lang="en-GB" sz="1600" kern="0" dirty="0">
                    <a:solidFill>
                      <a:prstClr val="white"/>
                    </a:solidFill>
                    <a:latin typeface="RN House Sans Light" panose="020B0404020203020204" pitchFamily="34" charset="0"/>
                    <a:cs typeface="Arial" charset="0"/>
                  </a:rPr>
                  <a:t>added to a victims’ list</a:t>
                </a:r>
              </a:p>
            </p:txBody>
          </p:sp>
        </p:grpSp>
        <p:grpSp>
          <p:nvGrpSpPr>
            <p:cNvPr id="34" name="Group 33">
              <a:extLst>
                <a:ext uri="{FF2B5EF4-FFF2-40B4-BE49-F238E27FC236}">
                  <a16:creationId xmlns:a16="http://schemas.microsoft.com/office/drawing/2014/main" id="{7029AE92-0215-4831-B9D5-9EC00E8D542D}"/>
                </a:ext>
              </a:extLst>
            </p:cNvPr>
            <p:cNvGrpSpPr/>
            <p:nvPr/>
          </p:nvGrpSpPr>
          <p:grpSpPr>
            <a:xfrm>
              <a:off x="4775653" y="4548981"/>
              <a:ext cx="1861232" cy="1859276"/>
              <a:chOff x="4892041" y="4803204"/>
              <a:chExt cx="1628456" cy="1626744"/>
            </a:xfrm>
          </p:grpSpPr>
          <p:sp>
            <p:nvSpPr>
              <p:cNvPr id="61" name="Freeform 53">
                <a:extLst>
                  <a:ext uri="{FF2B5EF4-FFF2-40B4-BE49-F238E27FC236}">
                    <a16:creationId xmlns:a16="http://schemas.microsoft.com/office/drawing/2014/main" id="{27979E00-4C59-45C2-B535-E8971200E94D}"/>
                  </a:ext>
                </a:extLst>
              </p:cNvPr>
              <p:cNvSpPr/>
              <p:nvPr/>
            </p:nvSpPr>
            <p:spPr bwMode="gray">
              <a:xfrm>
                <a:off x="4892041" y="4803204"/>
                <a:ext cx="1628456" cy="1626744"/>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chemeClr val="accent1"/>
              </a:solidFill>
              <a:ln w="25400" cap="flat" cmpd="sng" algn="ctr">
                <a:solidFill>
                  <a:sysClr val="window" lastClr="FFFFFF"/>
                </a:solidFill>
                <a:prstDash val="solid"/>
              </a:ln>
              <a:effectLst/>
            </p:spPr>
            <p:txBody>
              <a:bodyPr lIns="210074" tIns="210074" rIns="210074" bIns="210074" spcCol="1270" anchor="ctr"/>
              <a:lstStyle/>
              <a:p>
                <a:pPr algn="ctr" defTabSz="1066800">
                  <a:lnSpc>
                    <a:spcPct val="90000"/>
                  </a:lnSpc>
                  <a:spcAft>
                    <a:spcPct val="35000"/>
                  </a:spcAft>
                  <a:defRPr/>
                </a:pPr>
                <a:endParaRPr lang="en-GB" sz="1600" kern="0" dirty="0">
                  <a:solidFill>
                    <a:prstClr val="white"/>
                  </a:solidFill>
                  <a:latin typeface="RN House Sans Light" panose="020B0404020203020204" pitchFamily="34" charset="0"/>
                </a:endParaRPr>
              </a:p>
            </p:txBody>
          </p:sp>
          <p:sp>
            <p:nvSpPr>
              <p:cNvPr id="62" name="Rectangle 20">
                <a:extLst>
                  <a:ext uri="{FF2B5EF4-FFF2-40B4-BE49-F238E27FC236}">
                    <a16:creationId xmlns:a16="http://schemas.microsoft.com/office/drawing/2014/main" id="{DE482271-E9CF-470B-AC98-66FB90BCFAE2}"/>
                  </a:ext>
                </a:extLst>
              </p:cNvPr>
              <p:cNvSpPr>
                <a:spLocks noChangeArrowheads="1"/>
              </p:cNvSpPr>
              <p:nvPr/>
            </p:nvSpPr>
            <p:spPr bwMode="gray">
              <a:xfrm>
                <a:off x="5008373" y="5225249"/>
                <a:ext cx="1397380" cy="782652"/>
              </a:xfrm>
              <a:prstGeom prst="rect">
                <a:avLst/>
              </a:prstGeom>
              <a:noFill/>
              <a:ln w="9525">
                <a:noFill/>
                <a:miter lim="800000"/>
                <a:headEnd/>
                <a:tailEnd/>
              </a:ln>
            </p:spPr>
            <p:txBody>
              <a:bodyPr wrap="square" lIns="0" tIns="0" rIns="0" bIns="0" anchor="ctr">
                <a:spAutoFit/>
              </a:bodyPr>
              <a:lstStyle/>
              <a:p>
                <a:pPr algn="ctr" fontAlgn="base">
                  <a:spcBef>
                    <a:spcPct val="0"/>
                  </a:spcBef>
                  <a:spcAft>
                    <a:spcPct val="0"/>
                  </a:spcAft>
                  <a:defRPr/>
                </a:pPr>
                <a:r>
                  <a:rPr lang="en-GB" sz="1600" kern="0" dirty="0">
                    <a:solidFill>
                      <a:prstClr val="white"/>
                    </a:solidFill>
                    <a:latin typeface="RN House Sans Light" panose="020B0404020203020204" pitchFamily="34" charset="0"/>
                    <a:cs typeface="Arial" charset="0"/>
                  </a:rPr>
                  <a:t>Criminals target the</a:t>
                </a:r>
              </a:p>
              <a:p>
                <a:pPr algn="ctr" fontAlgn="base">
                  <a:spcBef>
                    <a:spcPct val="0"/>
                  </a:spcBef>
                  <a:spcAft>
                    <a:spcPct val="0"/>
                  </a:spcAft>
                  <a:defRPr/>
                </a:pPr>
                <a:r>
                  <a:rPr lang="en-GB" sz="1600" kern="0" dirty="0">
                    <a:solidFill>
                      <a:prstClr val="white"/>
                    </a:solidFill>
                    <a:latin typeface="RN House Sans Light" panose="020B0404020203020204" pitchFamily="34" charset="0"/>
                    <a:cs typeface="Arial" charset="0"/>
                  </a:rPr>
                  <a:t>victim</a:t>
                </a:r>
              </a:p>
            </p:txBody>
          </p:sp>
        </p:grpSp>
        <p:grpSp>
          <p:nvGrpSpPr>
            <p:cNvPr id="35" name="Group 34">
              <a:extLst>
                <a:ext uri="{FF2B5EF4-FFF2-40B4-BE49-F238E27FC236}">
                  <a16:creationId xmlns:a16="http://schemas.microsoft.com/office/drawing/2014/main" id="{6C496A95-666E-4D6F-82D2-576CE9DC99BD}"/>
                </a:ext>
              </a:extLst>
            </p:cNvPr>
            <p:cNvGrpSpPr/>
            <p:nvPr/>
          </p:nvGrpSpPr>
          <p:grpSpPr>
            <a:xfrm>
              <a:off x="2507115" y="4548983"/>
              <a:ext cx="1861234" cy="1859272"/>
              <a:chOff x="2623503" y="4803205"/>
              <a:chExt cx="1628458" cy="1626742"/>
            </a:xfrm>
          </p:grpSpPr>
          <p:sp>
            <p:nvSpPr>
              <p:cNvPr id="39" name="Freeform 51">
                <a:extLst>
                  <a:ext uri="{FF2B5EF4-FFF2-40B4-BE49-F238E27FC236}">
                    <a16:creationId xmlns:a16="http://schemas.microsoft.com/office/drawing/2014/main" id="{4C841AA5-64F2-4F0B-8348-9E857D712F7C}"/>
                  </a:ext>
                </a:extLst>
              </p:cNvPr>
              <p:cNvSpPr/>
              <p:nvPr/>
            </p:nvSpPr>
            <p:spPr bwMode="gray">
              <a:xfrm>
                <a:off x="2623503" y="4803205"/>
                <a:ext cx="1628458" cy="1626742"/>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chemeClr val="accent2"/>
              </a:solidFill>
              <a:ln w="25400" cap="flat" cmpd="sng" algn="ctr">
                <a:solidFill>
                  <a:sysClr val="window" lastClr="FFFFFF"/>
                </a:solidFill>
                <a:prstDash val="solid"/>
              </a:ln>
              <a:effectLst/>
            </p:spPr>
            <p:txBody>
              <a:bodyPr lIns="210074" tIns="210074" rIns="210074" bIns="210074" spcCol="1270" anchor="ctr"/>
              <a:lstStyle/>
              <a:p>
                <a:pPr algn="ctr" defTabSz="1066800">
                  <a:lnSpc>
                    <a:spcPct val="90000"/>
                  </a:lnSpc>
                  <a:spcAft>
                    <a:spcPct val="35000"/>
                  </a:spcAft>
                  <a:defRPr/>
                </a:pPr>
                <a:endParaRPr lang="en-GB" sz="1600" kern="0" dirty="0">
                  <a:solidFill>
                    <a:prstClr val="white"/>
                  </a:solidFill>
                  <a:latin typeface="RN House Sans Light" panose="020B0404020203020204" pitchFamily="34" charset="0"/>
                </a:endParaRPr>
              </a:p>
            </p:txBody>
          </p:sp>
          <p:sp>
            <p:nvSpPr>
              <p:cNvPr id="60" name="Rectangle 21">
                <a:extLst>
                  <a:ext uri="{FF2B5EF4-FFF2-40B4-BE49-F238E27FC236}">
                    <a16:creationId xmlns:a16="http://schemas.microsoft.com/office/drawing/2014/main" id="{E1A16C18-3295-44E2-B33B-DE1394C568CA}"/>
                  </a:ext>
                </a:extLst>
              </p:cNvPr>
              <p:cNvSpPr>
                <a:spLocks noChangeArrowheads="1"/>
              </p:cNvSpPr>
              <p:nvPr/>
            </p:nvSpPr>
            <p:spPr bwMode="gray">
              <a:xfrm>
                <a:off x="2781936" y="5045164"/>
                <a:ext cx="1310004" cy="1076149"/>
              </a:xfrm>
              <a:prstGeom prst="rect">
                <a:avLst/>
              </a:prstGeom>
              <a:noFill/>
              <a:ln w="9525">
                <a:noFill/>
                <a:miter lim="800000"/>
                <a:headEnd/>
                <a:tailEnd/>
              </a:ln>
            </p:spPr>
            <p:txBody>
              <a:bodyPr wrap="square" lIns="0" tIns="0" rIns="0" bIns="0" anchor="ctr">
                <a:spAutoFit/>
              </a:bodyPr>
              <a:lstStyle/>
              <a:p>
                <a:pPr algn="ctr" fontAlgn="base">
                  <a:spcBef>
                    <a:spcPct val="0"/>
                  </a:spcBef>
                  <a:spcAft>
                    <a:spcPct val="0"/>
                  </a:spcAft>
                  <a:defRPr/>
                </a:pPr>
                <a:r>
                  <a:rPr lang="en-GB" sz="1600" kern="0" dirty="0">
                    <a:solidFill>
                      <a:prstClr val="white"/>
                    </a:solidFill>
                    <a:latin typeface="RN House Sans Light" panose="020B0404020203020204" pitchFamily="34" charset="0"/>
                    <a:cs typeface="Arial" charset="0"/>
                  </a:rPr>
                  <a:t>Victim receives more scams</a:t>
                </a:r>
              </a:p>
              <a:p>
                <a:pPr algn="ctr" fontAlgn="base">
                  <a:spcBef>
                    <a:spcPct val="0"/>
                  </a:spcBef>
                  <a:spcAft>
                    <a:spcPct val="0"/>
                  </a:spcAft>
                  <a:defRPr/>
                </a:pPr>
                <a:r>
                  <a:rPr lang="en-GB" sz="1600" kern="0" dirty="0">
                    <a:solidFill>
                      <a:prstClr val="white"/>
                    </a:solidFill>
                    <a:latin typeface="RN House Sans Light" panose="020B0404020203020204" pitchFamily="34" charset="0"/>
                    <a:cs typeface="Arial" charset="0"/>
                  </a:rPr>
                  <a:t>approaches</a:t>
                </a:r>
              </a:p>
            </p:txBody>
          </p:sp>
        </p:grpSp>
        <p:grpSp>
          <p:nvGrpSpPr>
            <p:cNvPr id="36" name="Group 35">
              <a:extLst>
                <a:ext uri="{FF2B5EF4-FFF2-40B4-BE49-F238E27FC236}">
                  <a16:creationId xmlns:a16="http://schemas.microsoft.com/office/drawing/2014/main" id="{D98DAC84-B23A-4183-A5DB-EFA000C57C33}"/>
                </a:ext>
              </a:extLst>
            </p:cNvPr>
            <p:cNvGrpSpPr/>
            <p:nvPr/>
          </p:nvGrpSpPr>
          <p:grpSpPr>
            <a:xfrm>
              <a:off x="1805440" y="2482033"/>
              <a:ext cx="1861234" cy="1861232"/>
              <a:chOff x="1921828" y="2644141"/>
              <a:chExt cx="1628458" cy="1628456"/>
            </a:xfrm>
          </p:grpSpPr>
          <p:sp>
            <p:nvSpPr>
              <p:cNvPr id="37" name="Freeform 49">
                <a:extLst>
                  <a:ext uri="{FF2B5EF4-FFF2-40B4-BE49-F238E27FC236}">
                    <a16:creationId xmlns:a16="http://schemas.microsoft.com/office/drawing/2014/main" id="{FA808F94-5049-4811-B64E-ABB89B9EB018}"/>
                  </a:ext>
                </a:extLst>
              </p:cNvPr>
              <p:cNvSpPr/>
              <p:nvPr/>
            </p:nvSpPr>
            <p:spPr bwMode="gray">
              <a:xfrm>
                <a:off x="1921828" y="2644141"/>
                <a:ext cx="1628458" cy="1628456"/>
              </a:xfrm>
              <a:custGeom>
                <a:avLst/>
                <a:gdLst>
                  <a:gd name="connsiteX0" fmla="*/ 0 w 1226343"/>
                  <a:gd name="connsiteY0" fmla="*/ 613172 h 1226343"/>
                  <a:gd name="connsiteX1" fmla="*/ 613172 w 1226343"/>
                  <a:gd name="connsiteY1" fmla="*/ 0 h 1226343"/>
                  <a:gd name="connsiteX2" fmla="*/ 1226344 w 1226343"/>
                  <a:gd name="connsiteY2" fmla="*/ 613172 h 1226343"/>
                  <a:gd name="connsiteX3" fmla="*/ 613172 w 1226343"/>
                  <a:gd name="connsiteY3" fmla="*/ 1226344 h 1226343"/>
                  <a:gd name="connsiteX4" fmla="*/ 0 w 1226343"/>
                  <a:gd name="connsiteY4" fmla="*/ 613172 h 1226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343" h="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chemeClr val="accent3"/>
              </a:solidFill>
              <a:ln w="25400" cap="flat" cmpd="sng" algn="ctr">
                <a:solidFill>
                  <a:sysClr val="window" lastClr="FFFFFF"/>
                </a:solidFill>
                <a:prstDash val="solid"/>
              </a:ln>
              <a:effectLst/>
            </p:spPr>
            <p:txBody>
              <a:bodyPr lIns="210074" tIns="210074" rIns="210074" bIns="210074" spcCol="1270" anchor="ctr"/>
              <a:lstStyle/>
              <a:p>
                <a:pPr algn="ctr" defTabSz="1066800">
                  <a:lnSpc>
                    <a:spcPct val="90000"/>
                  </a:lnSpc>
                  <a:spcAft>
                    <a:spcPct val="35000"/>
                  </a:spcAft>
                  <a:defRPr/>
                </a:pPr>
                <a:endParaRPr lang="en-GB" sz="1600" kern="0" dirty="0">
                  <a:solidFill>
                    <a:prstClr val="white"/>
                  </a:solidFill>
                  <a:latin typeface="RN House Sans Light" panose="020B0404020203020204" pitchFamily="34" charset="0"/>
                </a:endParaRPr>
              </a:p>
            </p:txBody>
          </p:sp>
          <p:sp>
            <p:nvSpPr>
              <p:cNvPr id="38" name="Rectangle 22">
                <a:extLst>
                  <a:ext uri="{FF2B5EF4-FFF2-40B4-BE49-F238E27FC236}">
                    <a16:creationId xmlns:a16="http://schemas.microsoft.com/office/drawing/2014/main" id="{313D976F-3A88-48C5-8A30-95D853FFA290}"/>
                  </a:ext>
                </a:extLst>
              </p:cNvPr>
              <p:cNvSpPr>
                <a:spLocks noChangeArrowheads="1"/>
              </p:cNvSpPr>
              <p:nvPr/>
            </p:nvSpPr>
            <p:spPr bwMode="gray">
              <a:xfrm>
                <a:off x="2134553" y="3197485"/>
                <a:ext cx="1203008" cy="521769"/>
              </a:xfrm>
              <a:prstGeom prst="rect">
                <a:avLst/>
              </a:prstGeom>
              <a:noFill/>
              <a:ln w="9525">
                <a:noFill/>
                <a:miter lim="800000"/>
                <a:headEnd/>
                <a:tailEnd/>
              </a:ln>
            </p:spPr>
            <p:txBody>
              <a:bodyPr wrap="square" lIns="0" tIns="0" rIns="0" bIns="0" anchor="ctr">
                <a:spAutoFit/>
              </a:bodyPr>
              <a:lstStyle/>
              <a:p>
                <a:pPr algn="ctr" fontAlgn="base">
                  <a:spcBef>
                    <a:spcPct val="0"/>
                  </a:spcBef>
                  <a:spcAft>
                    <a:spcPct val="0"/>
                  </a:spcAft>
                  <a:defRPr/>
                </a:pPr>
                <a:r>
                  <a:rPr lang="en-GB" sz="1600" kern="0" dirty="0">
                    <a:solidFill>
                      <a:prstClr val="white"/>
                    </a:solidFill>
                    <a:latin typeface="RN House Sans Light" panose="020B0404020203020204" pitchFamily="34" charset="0"/>
                    <a:cs typeface="Arial" charset="0"/>
                  </a:rPr>
                  <a:t>Victim loses money</a:t>
                </a:r>
              </a:p>
            </p:txBody>
          </p:sp>
        </p:grpSp>
      </p:grpSp>
      <p:grpSp>
        <p:nvGrpSpPr>
          <p:cNvPr id="67" name="Group 66">
            <a:extLst>
              <a:ext uri="{FF2B5EF4-FFF2-40B4-BE49-F238E27FC236}">
                <a16:creationId xmlns:a16="http://schemas.microsoft.com/office/drawing/2014/main" id="{5F32A3A7-47FE-4D83-A071-E3A42609B29B}"/>
              </a:ext>
            </a:extLst>
          </p:cNvPr>
          <p:cNvGrpSpPr/>
          <p:nvPr/>
        </p:nvGrpSpPr>
        <p:grpSpPr>
          <a:xfrm>
            <a:off x="3648085" y="1707798"/>
            <a:ext cx="4895833" cy="4393742"/>
            <a:chOff x="4234096" y="1407610"/>
            <a:chExt cx="5899614" cy="5294581"/>
          </a:xfrm>
          <a:solidFill>
            <a:schemeClr val="accent1"/>
          </a:solidFill>
        </p:grpSpPr>
        <p:sp>
          <p:nvSpPr>
            <p:cNvPr id="68" name="Curved Down Arrow 59">
              <a:extLst>
                <a:ext uri="{FF2B5EF4-FFF2-40B4-BE49-F238E27FC236}">
                  <a16:creationId xmlns:a16="http://schemas.microsoft.com/office/drawing/2014/main" id="{349B5C11-0DD2-4B36-8F0D-BE7B94C1DB8C}"/>
                </a:ext>
              </a:extLst>
            </p:cNvPr>
            <p:cNvSpPr/>
            <p:nvPr/>
          </p:nvSpPr>
          <p:spPr>
            <a:xfrm rot="10800000">
              <a:off x="6433653" y="6137822"/>
              <a:ext cx="1322977" cy="564369"/>
            </a:xfrm>
            <a:prstGeom prst="curvedDownArrow">
              <a:avLst/>
            </a:prstGeom>
            <a:grpFill/>
            <a:ln w="25400" cap="flat" cmpd="sng" algn="ctr">
              <a:noFill/>
              <a:prstDash val="solid"/>
            </a:ln>
            <a:effectLst/>
          </p:spPr>
          <p:txBody>
            <a:bodyPr rtlCol="0" anchor="ctr"/>
            <a:lstStyle/>
            <a:p>
              <a:pPr algn="ctr" fontAlgn="base">
                <a:spcBef>
                  <a:spcPct val="0"/>
                </a:spcBef>
                <a:spcAft>
                  <a:spcPct val="0"/>
                </a:spcAft>
                <a:defRPr/>
              </a:pPr>
              <a:endParaRPr lang="en-US" sz="1400" kern="0">
                <a:solidFill>
                  <a:prstClr val="black"/>
                </a:solidFill>
                <a:latin typeface="RN House Sans Light" panose="020B0404020203020204" pitchFamily="34" charset="0"/>
              </a:endParaRPr>
            </a:p>
          </p:txBody>
        </p:sp>
        <p:sp>
          <p:nvSpPr>
            <p:cNvPr id="69" name="Curved Down Arrow 60">
              <a:extLst>
                <a:ext uri="{FF2B5EF4-FFF2-40B4-BE49-F238E27FC236}">
                  <a16:creationId xmlns:a16="http://schemas.microsoft.com/office/drawing/2014/main" id="{66E0FE1D-D894-454C-A8D7-7AFFDC0F3CAA}"/>
                </a:ext>
              </a:extLst>
            </p:cNvPr>
            <p:cNvSpPr/>
            <p:nvPr/>
          </p:nvSpPr>
          <p:spPr>
            <a:xfrm rot="15346372">
              <a:off x="3854792" y="4404852"/>
              <a:ext cx="1322977" cy="564369"/>
            </a:xfrm>
            <a:prstGeom prst="curvedDownArrow">
              <a:avLst/>
            </a:prstGeom>
            <a:grpFill/>
            <a:ln w="25400" cap="flat" cmpd="sng" algn="ctr">
              <a:noFill/>
              <a:prstDash val="solid"/>
            </a:ln>
            <a:effectLst/>
          </p:spPr>
          <p:txBody>
            <a:bodyPr rtlCol="0" anchor="ctr"/>
            <a:lstStyle/>
            <a:p>
              <a:pPr algn="ctr" fontAlgn="base">
                <a:spcBef>
                  <a:spcPct val="0"/>
                </a:spcBef>
                <a:spcAft>
                  <a:spcPct val="0"/>
                </a:spcAft>
                <a:defRPr/>
              </a:pPr>
              <a:endParaRPr lang="en-US" sz="1400" kern="0">
                <a:solidFill>
                  <a:prstClr val="black"/>
                </a:solidFill>
                <a:latin typeface="RN House Sans Light" panose="020B0404020203020204" pitchFamily="34" charset="0"/>
              </a:endParaRPr>
            </a:p>
          </p:txBody>
        </p:sp>
        <p:sp>
          <p:nvSpPr>
            <p:cNvPr id="70" name="Curved Down Arrow 61">
              <a:extLst>
                <a:ext uri="{FF2B5EF4-FFF2-40B4-BE49-F238E27FC236}">
                  <a16:creationId xmlns:a16="http://schemas.microsoft.com/office/drawing/2014/main" id="{03220E6F-201B-42D8-8222-4A822E589D5B}"/>
                </a:ext>
              </a:extLst>
            </p:cNvPr>
            <p:cNvSpPr/>
            <p:nvPr/>
          </p:nvSpPr>
          <p:spPr>
            <a:xfrm rot="1642804">
              <a:off x="8159024" y="1472161"/>
              <a:ext cx="1322977" cy="564369"/>
            </a:xfrm>
            <a:prstGeom prst="curvedDownArrow">
              <a:avLst/>
            </a:prstGeom>
            <a:grpFill/>
            <a:ln w="25400" cap="flat" cmpd="sng" algn="ctr">
              <a:noFill/>
              <a:prstDash val="solid"/>
            </a:ln>
            <a:effectLst/>
          </p:spPr>
          <p:txBody>
            <a:bodyPr rtlCol="0" anchor="ctr"/>
            <a:lstStyle/>
            <a:p>
              <a:pPr algn="ctr" fontAlgn="base">
                <a:spcBef>
                  <a:spcPct val="0"/>
                </a:spcBef>
                <a:spcAft>
                  <a:spcPct val="0"/>
                </a:spcAft>
                <a:defRPr/>
              </a:pPr>
              <a:endParaRPr lang="en-US" sz="1400" kern="0">
                <a:solidFill>
                  <a:prstClr val="black"/>
                </a:solidFill>
                <a:latin typeface="RN House Sans Light" panose="020B0404020203020204" pitchFamily="34" charset="0"/>
              </a:endParaRPr>
            </a:p>
          </p:txBody>
        </p:sp>
        <p:sp>
          <p:nvSpPr>
            <p:cNvPr id="71" name="Curved Down Arrow 62">
              <a:extLst>
                <a:ext uri="{FF2B5EF4-FFF2-40B4-BE49-F238E27FC236}">
                  <a16:creationId xmlns:a16="http://schemas.microsoft.com/office/drawing/2014/main" id="{6A5F56A1-7580-408D-A46A-5143033C6A49}"/>
                </a:ext>
              </a:extLst>
            </p:cNvPr>
            <p:cNvSpPr/>
            <p:nvPr/>
          </p:nvSpPr>
          <p:spPr>
            <a:xfrm rot="6670675">
              <a:off x="9190037" y="4413056"/>
              <a:ext cx="1322977" cy="564369"/>
            </a:xfrm>
            <a:prstGeom prst="curvedDownArrow">
              <a:avLst/>
            </a:prstGeom>
            <a:grpFill/>
            <a:ln w="25400" cap="flat" cmpd="sng" algn="ctr">
              <a:noFill/>
              <a:prstDash val="solid"/>
            </a:ln>
            <a:effectLst/>
          </p:spPr>
          <p:txBody>
            <a:bodyPr rtlCol="0" anchor="ctr"/>
            <a:lstStyle/>
            <a:p>
              <a:pPr algn="ctr" fontAlgn="base">
                <a:spcBef>
                  <a:spcPct val="0"/>
                </a:spcBef>
                <a:spcAft>
                  <a:spcPct val="0"/>
                </a:spcAft>
                <a:defRPr/>
              </a:pPr>
              <a:endParaRPr lang="en-US" sz="1400" kern="0">
                <a:solidFill>
                  <a:prstClr val="black"/>
                </a:solidFill>
                <a:latin typeface="RN House Sans Light" panose="020B0404020203020204" pitchFamily="34" charset="0"/>
              </a:endParaRPr>
            </a:p>
          </p:txBody>
        </p:sp>
        <p:sp>
          <p:nvSpPr>
            <p:cNvPr id="72" name="Curved Down Arrow 65">
              <a:extLst>
                <a:ext uri="{FF2B5EF4-FFF2-40B4-BE49-F238E27FC236}">
                  <a16:creationId xmlns:a16="http://schemas.microsoft.com/office/drawing/2014/main" id="{DC2764D1-7EB8-4BB8-B247-D36653937846}"/>
                </a:ext>
              </a:extLst>
            </p:cNvPr>
            <p:cNvSpPr/>
            <p:nvPr/>
          </p:nvSpPr>
          <p:spPr>
            <a:xfrm rot="19933499">
              <a:off x="4851192" y="1407610"/>
              <a:ext cx="1322977" cy="564369"/>
            </a:xfrm>
            <a:prstGeom prst="curvedDownArrow">
              <a:avLst/>
            </a:prstGeom>
            <a:grpFill/>
            <a:ln w="25400" cap="flat" cmpd="sng" algn="ctr">
              <a:noFill/>
              <a:prstDash val="solid"/>
            </a:ln>
            <a:effectLst/>
          </p:spPr>
          <p:txBody>
            <a:bodyPr rtlCol="0" anchor="ctr"/>
            <a:lstStyle/>
            <a:p>
              <a:pPr algn="ctr" fontAlgn="base">
                <a:spcBef>
                  <a:spcPct val="0"/>
                </a:spcBef>
                <a:spcAft>
                  <a:spcPct val="0"/>
                </a:spcAft>
                <a:defRPr/>
              </a:pPr>
              <a:endParaRPr lang="en-US" sz="1400" kern="0">
                <a:solidFill>
                  <a:prstClr val="black"/>
                </a:solidFill>
                <a:latin typeface="RN House Sans Light" panose="020B0404020203020204" pitchFamily="34" charset="0"/>
              </a:endParaRPr>
            </a:p>
          </p:txBody>
        </p:sp>
      </p:grpSp>
      <p:sp>
        <p:nvSpPr>
          <p:cNvPr id="25" name="Rectangle 24">
            <a:extLst>
              <a:ext uri="{FF2B5EF4-FFF2-40B4-BE49-F238E27FC236}">
                <a16:creationId xmlns:a16="http://schemas.microsoft.com/office/drawing/2014/main" id="{C7C2E037-FB10-4A7F-97DB-B3011379179F}"/>
              </a:ext>
            </a:extLst>
          </p:cNvPr>
          <p:cNvSpPr/>
          <p:nvPr/>
        </p:nvSpPr>
        <p:spPr>
          <a:xfrm>
            <a:off x="0" y="6672649"/>
            <a:ext cx="12192000" cy="185351"/>
          </a:xfrm>
          <a:prstGeom prst="rect">
            <a:avLst/>
          </a:prstGeom>
          <a:solidFill>
            <a:srgbClr val="20A2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7076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8"/>
          <p:cNvSpPr>
            <a:spLocks noGrp="1"/>
          </p:cNvSpPr>
          <p:nvPr>
            <p:ph type="title"/>
          </p:nvPr>
        </p:nvSpPr>
        <p:spPr>
          <a:xfrm>
            <a:off x="1228725" y="1089025"/>
            <a:ext cx="9201149" cy="369888"/>
          </a:xfrm>
        </p:spPr>
        <p:txBody>
          <a:bodyPr>
            <a:normAutofit fontScale="90000"/>
          </a:bodyPr>
          <a:lstStyle/>
          <a:p>
            <a:r>
              <a:rPr lang="en-GB" altLang="en-US" sz="2800" dirty="0">
                <a:latin typeface="RN House Sans"/>
                <a:ea typeface="RN House Sans"/>
                <a:cs typeface="RN House Sans"/>
              </a:rPr>
              <a:t>Scams are the product of organised, predatory criminals… </a:t>
            </a:r>
            <a:br>
              <a:rPr lang="en-GB" altLang="en-US" sz="2800" dirty="0">
                <a:latin typeface="RN House Sans"/>
                <a:ea typeface="RN House Sans"/>
                <a:cs typeface="RN House Sans"/>
              </a:rPr>
            </a:br>
            <a:r>
              <a:rPr lang="en-GB" altLang="en-US" sz="2800" dirty="0">
                <a:latin typeface="RN House Sans"/>
                <a:ea typeface="RN House Sans"/>
                <a:cs typeface="RN House Sans"/>
              </a:rPr>
              <a:t>…who gain trust to exploit and steal money</a:t>
            </a:r>
          </a:p>
        </p:txBody>
      </p:sp>
      <p:sp>
        <p:nvSpPr>
          <p:cNvPr id="25" name="Title 4">
            <a:extLst>
              <a:ext uri="{FF2B5EF4-FFF2-40B4-BE49-F238E27FC236}">
                <a16:creationId xmlns:a16="http://schemas.microsoft.com/office/drawing/2014/main" id="{C59EF3E6-9156-40D4-9AB7-4FFB8DEA8BD3}"/>
              </a:ext>
            </a:extLst>
          </p:cNvPr>
          <p:cNvSpPr txBox="1">
            <a:spLocks/>
          </p:cNvSpPr>
          <p:nvPr/>
        </p:nvSpPr>
        <p:spPr bwMode="auto">
          <a:xfrm>
            <a:off x="2243139" y="1835206"/>
            <a:ext cx="77406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defTabSz="685800" rtl="0" eaLnBrk="0" fontAlgn="base" hangingPunct="0">
              <a:lnSpc>
                <a:spcPct val="90000"/>
              </a:lnSpc>
              <a:spcBef>
                <a:spcPct val="0"/>
              </a:spcBef>
              <a:spcAft>
                <a:spcPct val="0"/>
              </a:spcAft>
              <a:defRPr sz="3200" b="1" kern="1200">
                <a:solidFill>
                  <a:srgbClr val="2D509C"/>
                </a:solidFill>
                <a:latin typeface="RN House Sans" charset="0"/>
                <a:ea typeface="RN House Sans" charset="0"/>
                <a:cs typeface="RN House Sans" charset="0"/>
              </a:defRPr>
            </a:lvl1pPr>
            <a:lvl2pPr algn="l" defTabSz="685800" rtl="0" eaLnBrk="0" fontAlgn="base" hangingPunct="0">
              <a:lnSpc>
                <a:spcPct val="90000"/>
              </a:lnSpc>
              <a:spcBef>
                <a:spcPct val="0"/>
              </a:spcBef>
              <a:spcAft>
                <a:spcPct val="0"/>
              </a:spcAft>
              <a:defRPr sz="3200" b="1">
                <a:solidFill>
                  <a:srgbClr val="2D509C"/>
                </a:solidFill>
                <a:latin typeface="RN House Sans"/>
                <a:ea typeface="RN House Sans"/>
                <a:cs typeface="RN House Sans"/>
              </a:defRPr>
            </a:lvl2pPr>
            <a:lvl3pPr algn="l" defTabSz="685800" rtl="0" eaLnBrk="0" fontAlgn="base" hangingPunct="0">
              <a:lnSpc>
                <a:spcPct val="90000"/>
              </a:lnSpc>
              <a:spcBef>
                <a:spcPct val="0"/>
              </a:spcBef>
              <a:spcAft>
                <a:spcPct val="0"/>
              </a:spcAft>
              <a:defRPr sz="3200" b="1">
                <a:solidFill>
                  <a:srgbClr val="2D509C"/>
                </a:solidFill>
                <a:latin typeface="RN House Sans"/>
                <a:ea typeface="RN House Sans"/>
                <a:cs typeface="RN House Sans"/>
              </a:defRPr>
            </a:lvl3pPr>
            <a:lvl4pPr algn="l" defTabSz="685800" rtl="0" eaLnBrk="0" fontAlgn="base" hangingPunct="0">
              <a:lnSpc>
                <a:spcPct val="90000"/>
              </a:lnSpc>
              <a:spcBef>
                <a:spcPct val="0"/>
              </a:spcBef>
              <a:spcAft>
                <a:spcPct val="0"/>
              </a:spcAft>
              <a:defRPr sz="3200" b="1">
                <a:solidFill>
                  <a:srgbClr val="2D509C"/>
                </a:solidFill>
                <a:latin typeface="RN House Sans"/>
                <a:ea typeface="RN House Sans"/>
                <a:cs typeface="RN House Sans"/>
              </a:defRPr>
            </a:lvl4pPr>
            <a:lvl5pPr algn="l" defTabSz="685800" rtl="0" eaLnBrk="0" fontAlgn="base" hangingPunct="0">
              <a:lnSpc>
                <a:spcPct val="90000"/>
              </a:lnSpc>
              <a:spcBef>
                <a:spcPct val="0"/>
              </a:spcBef>
              <a:spcAft>
                <a:spcPct val="0"/>
              </a:spcAft>
              <a:defRPr sz="3200" b="1">
                <a:solidFill>
                  <a:srgbClr val="2D509C"/>
                </a:solidFill>
                <a:latin typeface="RN House Sans"/>
                <a:ea typeface="RN House Sans"/>
                <a:cs typeface="RN House Sans"/>
              </a:defRPr>
            </a:lvl5pPr>
            <a:lvl6pPr marL="457200" algn="l" defTabSz="685800" rtl="0" fontAlgn="base">
              <a:lnSpc>
                <a:spcPct val="90000"/>
              </a:lnSpc>
              <a:spcBef>
                <a:spcPct val="0"/>
              </a:spcBef>
              <a:spcAft>
                <a:spcPct val="0"/>
              </a:spcAft>
              <a:defRPr sz="2600" b="1">
                <a:solidFill>
                  <a:schemeClr val="accent1"/>
                </a:solidFill>
                <a:latin typeface="Arial" panose="020B0604020202020204" pitchFamily="34" charset="0"/>
              </a:defRPr>
            </a:lvl6pPr>
            <a:lvl7pPr marL="914400" algn="l" defTabSz="685800" rtl="0" fontAlgn="base">
              <a:lnSpc>
                <a:spcPct val="90000"/>
              </a:lnSpc>
              <a:spcBef>
                <a:spcPct val="0"/>
              </a:spcBef>
              <a:spcAft>
                <a:spcPct val="0"/>
              </a:spcAft>
              <a:defRPr sz="2600" b="1">
                <a:solidFill>
                  <a:schemeClr val="accent1"/>
                </a:solidFill>
                <a:latin typeface="Arial" panose="020B0604020202020204" pitchFamily="34" charset="0"/>
              </a:defRPr>
            </a:lvl7pPr>
            <a:lvl8pPr marL="1371600" algn="l" defTabSz="685800" rtl="0" fontAlgn="base">
              <a:lnSpc>
                <a:spcPct val="90000"/>
              </a:lnSpc>
              <a:spcBef>
                <a:spcPct val="0"/>
              </a:spcBef>
              <a:spcAft>
                <a:spcPct val="0"/>
              </a:spcAft>
              <a:defRPr sz="2600" b="1">
                <a:solidFill>
                  <a:schemeClr val="accent1"/>
                </a:solidFill>
                <a:latin typeface="Arial" panose="020B0604020202020204" pitchFamily="34" charset="0"/>
              </a:defRPr>
            </a:lvl8pPr>
            <a:lvl9pPr marL="1828800" algn="l" defTabSz="685800" rtl="0" fontAlgn="base">
              <a:lnSpc>
                <a:spcPct val="90000"/>
              </a:lnSpc>
              <a:spcBef>
                <a:spcPct val="0"/>
              </a:spcBef>
              <a:spcAft>
                <a:spcPct val="0"/>
              </a:spcAft>
              <a:defRPr sz="2600" b="1">
                <a:solidFill>
                  <a:schemeClr val="accent1"/>
                </a:solidFill>
                <a:latin typeface="Arial" panose="020B0604020202020204" pitchFamily="34" charset="0"/>
              </a:defRPr>
            </a:lvl9pPr>
          </a:lstStyle>
          <a:p>
            <a:r>
              <a:rPr lang="en-GB" sz="2000" dirty="0">
                <a:solidFill>
                  <a:srgbClr val="717F88"/>
                </a:solidFill>
                <a:latin typeface="RN House Sans Light" panose="020B0404020203020204" pitchFamily="34" charset="0"/>
                <a:ea typeface="+mn-ea"/>
                <a:cs typeface="+mn-cs"/>
              </a:rPr>
              <a:t>Befriending and grooming techniques</a:t>
            </a:r>
            <a:endParaRPr lang="en-US" sz="2000" dirty="0">
              <a:solidFill>
                <a:srgbClr val="717F88"/>
              </a:solidFill>
              <a:latin typeface="RN House Sans Light" panose="020B0404020203020204" pitchFamily="34" charset="0"/>
              <a:ea typeface="+mn-ea"/>
              <a:cs typeface="+mn-cs"/>
            </a:endParaRPr>
          </a:p>
        </p:txBody>
      </p:sp>
      <p:sp>
        <p:nvSpPr>
          <p:cNvPr id="27" name="Rounded Rectangle 14">
            <a:extLst>
              <a:ext uri="{FF2B5EF4-FFF2-40B4-BE49-F238E27FC236}">
                <a16:creationId xmlns:a16="http://schemas.microsoft.com/office/drawing/2014/main" id="{1B9D8957-3745-4100-A3E5-646D74E6F3DA}"/>
              </a:ext>
            </a:extLst>
          </p:cNvPr>
          <p:cNvSpPr>
            <a:spLocks/>
          </p:cNvSpPr>
          <p:nvPr/>
        </p:nvSpPr>
        <p:spPr bwMode="gray">
          <a:xfrm>
            <a:off x="2243139" y="2241721"/>
            <a:ext cx="1454262" cy="1132294"/>
          </a:xfrm>
          <a:prstGeom prst="roundRect">
            <a:avLst>
              <a:gd name="adj" fmla="val 10075"/>
            </a:avLst>
          </a:prstGeom>
          <a:solidFill>
            <a:srgbClr val="FFC000"/>
          </a:solidFill>
          <a:ln w="25400" cap="flat" cmpd="sng" algn="ctr">
            <a:noFill/>
            <a:prstDash val="solid"/>
          </a:ln>
          <a:effectLst/>
        </p:spPr>
        <p:txBody>
          <a:bodyPr lIns="45720" rIns="45720" spcCol="1270" anchor="ctr"/>
          <a:lstStyle/>
          <a:p>
            <a:pPr algn="ctr" defTabSz="1066800">
              <a:defRPr/>
            </a:pPr>
            <a:r>
              <a:rPr lang="en-GB" kern="0" dirty="0">
                <a:solidFill>
                  <a:prstClr val="white"/>
                </a:solidFill>
                <a:latin typeface="RN House Sans Light" panose="020B0404020203020204" pitchFamily="34" charset="0"/>
              </a:rPr>
              <a:t>Appear legitimate</a:t>
            </a:r>
          </a:p>
        </p:txBody>
      </p:sp>
      <p:sp>
        <p:nvSpPr>
          <p:cNvPr id="28" name="Rounded Rectangle 15">
            <a:extLst>
              <a:ext uri="{FF2B5EF4-FFF2-40B4-BE49-F238E27FC236}">
                <a16:creationId xmlns:a16="http://schemas.microsoft.com/office/drawing/2014/main" id="{BFD9591A-E6D8-417F-8F76-9D14CEEB6867}"/>
              </a:ext>
            </a:extLst>
          </p:cNvPr>
          <p:cNvSpPr>
            <a:spLocks/>
          </p:cNvSpPr>
          <p:nvPr/>
        </p:nvSpPr>
        <p:spPr bwMode="gray">
          <a:xfrm>
            <a:off x="3770093" y="2217066"/>
            <a:ext cx="1454262" cy="1132294"/>
          </a:xfrm>
          <a:prstGeom prst="roundRect">
            <a:avLst>
              <a:gd name="adj" fmla="val 10075"/>
            </a:avLst>
          </a:prstGeom>
          <a:solidFill>
            <a:schemeClr val="accent5"/>
          </a:solidFill>
          <a:ln w="25400" cap="flat" cmpd="sng" algn="ctr">
            <a:noFill/>
            <a:prstDash val="solid"/>
          </a:ln>
          <a:effectLst/>
        </p:spPr>
        <p:txBody>
          <a:bodyPr lIns="45720" rIns="45720" spcCol="1270" anchor="ctr"/>
          <a:lstStyle/>
          <a:p>
            <a:pPr algn="ctr" defTabSz="1066800">
              <a:defRPr/>
            </a:pPr>
            <a:r>
              <a:rPr lang="en-GB" kern="0" dirty="0">
                <a:solidFill>
                  <a:prstClr val="white"/>
                </a:solidFill>
                <a:latin typeface="RN House Sans Light" panose="020B0404020203020204" pitchFamily="34" charset="0"/>
              </a:rPr>
              <a:t>Helpful</a:t>
            </a:r>
          </a:p>
        </p:txBody>
      </p:sp>
      <p:sp>
        <p:nvSpPr>
          <p:cNvPr id="29" name="Rounded Rectangle 16">
            <a:extLst>
              <a:ext uri="{FF2B5EF4-FFF2-40B4-BE49-F238E27FC236}">
                <a16:creationId xmlns:a16="http://schemas.microsoft.com/office/drawing/2014/main" id="{22B2486B-FEC0-464A-832B-9BC97B1661DF}"/>
              </a:ext>
            </a:extLst>
          </p:cNvPr>
          <p:cNvSpPr>
            <a:spLocks/>
          </p:cNvSpPr>
          <p:nvPr/>
        </p:nvSpPr>
        <p:spPr bwMode="gray">
          <a:xfrm>
            <a:off x="5386332" y="2241721"/>
            <a:ext cx="2217740" cy="1132294"/>
          </a:xfrm>
          <a:prstGeom prst="roundRect">
            <a:avLst>
              <a:gd name="adj" fmla="val 10075"/>
            </a:avLst>
          </a:prstGeom>
          <a:solidFill>
            <a:schemeClr val="accent1"/>
          </a:solidFill>
          <a:ln w="25400" cap="flat" cmpd="sng" algn="ctr">
            <a:noFill/>
            <a:prstDash val="solid"/>
          </a:ln>
          <a:effectLst/>
        </p:spPr>
        <p:txBody>
          <a:bodyPr lIns="45720" rIns="45720" spcCol="1270" anchor="ctr"/>
          <a:lstStyle/>
          <a:p>
            <a:pPr algn="ctr" defTabSz="1066800">
              <a:defRPr/>
            </a:pPr>
            <a:r>
              <a:rPr lang="en-GB" kern="0" dirty="0">
                <a:solidFill>
                  <a:prstClr val="white"/>
                </a:solidFill>
                <a:latin typeface="RN House Sans Light" panose="020B0404020203020204" pitchFamily="34" charset="0"/>
              </a:rPr>
              <a:t>Persuasive</a:t>
            </a:r>
          </a:p>
        </p:txBody>
      </p:sp>
      <p:sp>
        <p:nvSpPr>
          <p:cNvPr id="30" name="Rounded Rectangle 17">
            <a:extLst>
              <a:ext uri="{FF2B5EF4-FFF2-40B4-BE49-F238E27FC236}">
                <a16:creationId xmlns:a16="http://schemas.microsoft.com/office/drawing/2014/main" id="{894473F2-A97F-4BFB-BE02-3A3FECF0E032}"/>
              </a:ext>
            </a:extLst>
          </p:cNvPr>
          <p:cNvSpPr>
            <a:spLocks/>
          </p:cNvSpPr>
          <p:nvPr/>
        </p:nvSpPr>
        <p:spPr bwMode="gray">
          <a:xfrm>
            <a:off x="7766049" y="2241721"/>
            <a:ext cx="2217740" cy="1132294"/>
          </a:xfrm>
          <a:prstGeom prst="roundRect">
            <a:avLst>
              <a:gd name="adj" fmla="val 10075"/>
            </a:avLst>
          </a:prstGeom>
          <a:solidFill>
            <a:srgbClr val="FF0000"/>
          </a:solidFill>
          <a:ln w="25400" cap="flat" cmpd="sng" algn="ctr">
            <a:noFill/>
            <a:prstDash val="solid"/>
          </a:ln>
          <a:effectLst/>
        </p:spPr>
        <p:txBody>
          <a:bodyPr lIns="45720" rIns="45720" spcCol="1270" anchor="ctr"/>
          <a:lstStyle/>
          <a:p>
            <a:pPr algn="ctr" defTabSz="1066800">
              <a:defRPr/>
            </a:pPr>
            <a:r>
              <a:rPr lang="en-GB" kern="0" dirty="0">
                <a:solidFill>
                  <a:prstClr val="white"/>
                </a:solidFill>
                <a:latin typeface="RN House Sans Light" panose="020B0404020203020204" pitchFamily="34" charset="0"/>
              </a:rPr>
              <a:t>Persistent</a:t>
            </a:r>
          </a:p>
        </p:txBody>
      </p:sp>
      <p:sp>
        <p:nvSpPr>
          <p:cNvPr id="40" name="Rounded Rectangle 18">
            <a:extLst>
              <a:ext uri="{FF2B5EF4-FFF2-40B4-BE49-F238E27FC236}">
                <a16:creationId xmlns:a16="http://schemas.microsoft.com/office/drawing/2014/main" id="{92BB4D72-9C5B-4257-B72A-DE2948205DEB}"/>
              </a:ext>
            </a:extLst>
          </p:cNvPr>
          <p:cNvSpPr>
            <a:spLocks/>
          </p:cNvSpPr>
          <p:nvPr/>
        </p:nvSpPr>
        <p:spPr bwMode="gray">
          <a:xfrm>
            <a:off x="2243138" y="3454221"/>
            <a:ext cx="1454262" cy="1132294"/>
          </a:xfrm>
          <a:prstGeom prst="roundRect">
            <a:avLst>
              <a:gd name="adj" fmla="val 10075"/>
            </a:avLst>
          </a:prstGeom>
          <a:solidFill>
            <a:srgbClr val="E31D9C"/>
          </a:solidFill>
          <a:ln w="25400" cap="flat" cmpd="sng" algn="ctr">
            <a:noFill/>
            <a:prstDash val="solid"/>
          </a:ln>
          <a:effectLst/>
        </p:spPr>
        <p:txBody>
          <a:bodyPr lIns="45720" rIns="45720" spcCol="1270" anchor="ctr"/>
          <a:lstStyle/>
          <a:p>
            <a:pPr algn="ctr" defTabSz="1066800">
              <a:defRPr/>
            </a:pPr>
            <a:r>
              <a:rPr lang="en-GB" kern="0" dirty="0">
                <a:solidFill>
                  <a:prstClr val="white"/>
                </a:solidFill>
                <a:latin typeface="RN House Sans Light" panose="020B0404020203020204" pitchFamily="34" charset="0"/>
              </a:rPr>
              <a:t>Friendly</a:t>
            </a:r>
          </a:p>
        </p:txBody>
      </p:sp>
      <p:sp>
        <p:nvSpPr>
          <p:cNvPr id="41" name="Rounded Rectangle 19">
            <a:extLst>
              <a:ext uri="{FF2B5EF4-FFF2-40B4-BE49-F238E27FC236}">
                <a16:creationId xmlns:a16="http://schemas.microsoft.com/office/drawing/2014/main" id="{15B5F223-AEB8-4C81-9012-3A1B37E78A41}"/>
              </a:ext>
            </a:extLst>
          </p:cNvPr>
          <p:cNvSpPr>
            <a:spLocks/>
          </p:cNvSpPr>
          <p:nvPr/>
        </p:nvSpPr>
        <p:spPr bwMode="gray">
          <a:xfrm>
            <a:off x="3814736" y="3454221"/>
            <a:ext cx="1454262" cy="1132294"/>
          </a:xfrm>
          <a:prstGeom prst="roundRect">
            <a:avLst>
              <a:gd name="adj" fmla="val 10075"/>
            </a:avLst>
          </a:prstGeom>
          <a:solidFill>
            <a:srgbClr val="4ED729"/>
          </a:solidFill>
          <a:ln w="25400" cap="flat" cmpd="sng" algn="ctr">
            <a:noFill/>
            <a:prstDash val="solid"/>
          </a:ln>
          <a:effectLst/>
        </p:spPr>
        <p:txBody>
          <a:bodyPr lIns="45720" rIns="45720" spcCol="1270" anchor="ctr"/>
          <a:lstStyle/>
          <a:p>
            <a:pPr algn="ctr" defTabSz="1066800">
              <a:defRPr/>
            </a:pPr>
            <a:r>
              <a:rPr lang="en-GB" kern="0" dirty="0">
                <a:solidFill>
                  <a:prstClr val="white"/>
                </a:solidFill>
                <a:latin typeface="RN House Sans Light" panose="020B0404020203020204" pitchFamily="34" charset="0"/>
              </a:rPr>
              <a:t>Charming</a:t>
            </a:r>
          </a:p>
        </p:txBody>
      </p:sp>
      <p:sp>
        <p:nvSpPr>
          <p:cNvPr id="42" name="Rounded Rectangle 20">
            <a:extLst>
              <a:ext uri="{FF2B5EF4-FFF2-40B4-BE49-F238E27FC236}">
                <a16:creationId xmlns:a16="http://schemas.microsoft.com/office/drawing/2014/main" id="{B1502570-BB75-453E-89BF-5380A3682085}"/>
              </a:ext>
            </a:extLst>
          </p:cNvPr>
          <p:cNvSpPr>
            <a:spLocks/>
          </p:cNvSpPr>
          <p:nvPr/>
        </p:nvSpPr>
        <p:spPr bwMode="gray">
          <a:xfrm>
            <a:off x="5386332" y="3454221"/>
            <a:ext cx="1454262" cy="1132294"/>
          </a:xfrm>
          <a:prstGeom prst="roundRect">
            <a:avLst>
              <a:gd name="adj" fmla="val 10075"/>
            </a:avLst>
          </a:prstGeom>
          <a:solidFill>
            <a:schemeClr val="accent5">
              <a:lumMod val="50000"/>
            </a:schemeClr>
          </a:solidFill>
          <a:ln w="25400" cap="flat" cmpd="sng" algn="ctr">
            <a:noFill/>
            <a:prstDash val="solid"/>
          </a:ln>
          <a:effectLst/>
        </p:spPr>
        <p:txBody>
          <a:bodyPr lIns="0" tIns="210074" rIns="0" bIns="210074" spcCol="1270" anchor="ctr"/>
          <a:lstStyle/>
          <a:p>
            <a:pPr algn="ctr" defTabSz="1066800">
              <a:defRPr/>
            </a:pPr>
            <a:r>
              <a:rPr lang="en-GB" kern="0" dirty="0">
                <a:solidFill>
                  <a:prstClr val="white"/>
                </a:solidFill>
                <a:latin typeface="RN House Sans Light" panose="020B0404020203020204" pitchFamily="34" charset="0"/>
              </a:rPr>
              <a:t>Threatening</a:t>
            </a:r>
          </a:p>
        </p:txBody>
      </p:sp>
      <p:sp>
        <p:nvSpPr>
          <p:cNvPr id="43" name="Rounded Rectangle 21">
            <a:extLst>
              <a:ext uri="{FF2B5EF4-FFF2-40B4-BE49-F238E27FC236}">
                <a16:creationId xmlns:a16="http://schemas.microsoft.com/office/drawing/2014/main" id="{088F5DD2-25CE-42A8-B56A-60B2A3200A24}"/>
              </a:ext>
            </a:extLst>
          </p:cNvPr>
          <p:cNvSpPr>
            <a:spLocks/>
          </p:cNvSpPr>
          <p:nvPr/>
        </p:nvSpPr>
        <p:spPr bwMode="gray">
          <a:xfrm>
            <a:off x="6957930" y="3454221"/>
            <a:ext cx="1454262" cy="1132294"/>
          </a:xfrm>
          <a:prstGeom prst="roundRect">
            <a:avLst>
              <a:gd name="adj" fmla="val 10075"/>
            </a:avLst>
          </a:prstGeom>
          <a:solidFill>
            <a:srgbClr val="7030A0"/>
          </a:solidFill>
          <a:ln w="25400" cap="flat" cmpd="sng" algn="ctr">
            <a:noFill/>
            <a:prstDash val="solid"/>
          </a:ln>
          <a:effectLst/>
        </p:spPr>
        <p:txBody>
          <a:bodyPr lIns="0" tIns="210074" rIns="0" bIns="210074" spcCol="1270" anchor="ctr"/>
          <a:lstStyle/>
          <a:p>
            <a:pPr algn="ctr" defTabSz="1066800">
              <a:defRPr/>
            </a:pPr>
            <a:r>
              <a:rPr lang="en-GB" kern="0" dirty="0">
                <a:solidFill>
                  <a:prstClr val="white"/>
                </a:solidFill>
                <a:latin typeface="RN House Sans Light" panose="020B0404020203020204" pitchFamily="34" charset="0"/>
              </a:rPr>
              <a:t>Aggressive</a:t>
            </a:r>
          </a:p>
        </p:txBody>
      </p:sp>
      <p:sp>
        <p:nvSpPr>
          <p:cNvPr id="44" name="Rounded Rectangle 23">
            <a:extLst>
              <a:ext uri="{FF2B5EF4-FFF2-40B4-BE49-F238E27FC236}">
                <a16:creationId xmlns:a16="http://schemas.microsoft.com/office/drawing/2014/main" id="{5F03B718-B040-4FC3-9BD9-280FBB7A9006}"/>
              </a:ext>
            </a:extLst>
          </p:cNvPr>
          <p:cNvSpPr>
            <a:spLocks/>
          </p:cNvSpPr>
          <p:nvPr/>
        </p:nvSpPr>
        <p:spPr bwMode="gray">
          <a:xfrm>
            <a:off x="8529527" y="3454221"/>
            <a:ext cx="1454262" cy="1132294"/>
          </a:xfrm>
          <a:prstGeom prst="roundRect">
            <a:avLst>
              <a:gd name="adj" fmla="val 10075"/>
            </a:avLst>
          </a:prstGeom>
          <a:solidFill>
            <a:srgbClr val="002060"/>
          </a:solidFill>
          <a:ln w="25400" cap="flat" cmpd="sng" algn="ctr">
            <a:noFill/>
            <a:prstDash val="solid"/>
          </a:ln>
          <a:effectLst/>
        </p:spPr>
        <p:txBody>
          <a:bodyPr lIns="0" tIns="210074" rIns="0" bIns="210074" spcCol="1270" anchor="ctr"/>
          <a:lstStyle/>
          <a:p>
            <a:pPr algn="ctr" defTabSz="1066800">
              <a:defRPr/>
            </a:pPr>
            <a:r>
              <a:rPr lang="en-GB" kern="0" dirty="0">
                <a:solidFill>
                  <a:prstClr val="white"/>
                </a:solidFill>
                <a:latin typeface="RN House Sans Light" panose="020B0404020203020204" pitchFamily="34" charset="0"/>
              </a:rPr>
              <a:t>Intimidating</a:t>
            </a:r>
          </a:p>
        </p:txBody>
      </p:sp>
      <p:sp>
        <p:nvSpPr>
          <p:cNvPr id="45" name="Freeform 39">
            <a:extLst>
              <a:ext uri="{FF2B5EF4-FFF2-40B4-BE49-F238E27FC236}">
                <a16:creationId xmlns:a16="http://schemas.microsoft.com/office/drawing/2014/main" id="{FF385AA7-B670-4223-89C2-DD3EEFB297B4}"/>
              </a:ext>
            </a:extLst>
          </p:cNvPr>
          <p:cNvSpPr>
            <a:spLocks noChangeAspect="1" noEditPoints="1"/>
          </p:cNvSpPr>
          <p:nvPr/>
        </p:nvSpPr>
        <p:spPr bwMode="auto">
          <a:xfrm>
            <a:off x="8980235" y="4717824"/>
            <a:ext cx="1015546" cy="1366371"/>
          </a:xfrm>
          <a:custGeom>
            <a:avLst/>
            <a:gdLst>
              <a:gd name="T0" fmla="*/ 13 w 55"/>
              <a:gd name="T1" fmla="*/ 65 h 74"/>
              <a:gd name="T2" fmla="*/ 14 w 55"/>
              <a:gd name="T3" fmla="*/ 66 h 74"/>
              <a:gd name="T4" fmla="*/ 28 w 55"/>
              <a:gd name="T5" fmla="*/ 74 h 74"/>
              <a:gd name="T6" fmla="*/ 41 w 55"/>
              <a:gd name="T7" fmla="*/ 66 h 74"/>
              <a:gd name="T8" fmla="*/ 50 w 55"/>
              <a:gd name="T9" fmla="*/ 57 h 74"/>
              <a:gd name="T10" fmla="*/ 54 w 55"/>
              <a:gd name="T11" fmla="*/ 48 h 74"/>
              <a:gd name="T12" fmla="*/ 54 w 55"/>
              <a:gd name="T13" fmla="*/ 24 h 74"/>
              <a:gd name="T14" fmla="*/ 13 w 55"/>
              <a:gd name="T15" fmla="*/ 65 h 74"/>
              <a:gd name="T16" fmla="*/ 26 w 55"/>
              <a:gd name="T17" fmla="*/ 0 h 74"/>
              <a:gd name="T18" fmla="*/ 3 w 55"/>
              <a:gd name="T19" fmla="*/ 6 h 74"/>
              <a:gd name="T20" fmla="*/ 0 w 55"/>
              <a:gd name="T21" fmla="*/ 8 h 74"/>
              <a:gd name="T22" fmla="*/ 0 w 55"/>
              <a:gd name="T23" fmla="*/ 9 h 74"/>
              <a:gd name="T24" fmla="*/ 0 w 55"/>
              <a:gd name="T25" fmla="*/ 48 h 74"/>
              <a:gd name="T26" fmla="*/ 4 w 55"/>
              <a:gd name="T27" fmla="*/ 57 h 74"/>
              <a:gd name="T28" fmla="*/ 7 w 55"/>
              <a:gd name="T29" fmla="*/ 60 h 74"/>
              <a:gd name="T30" fmla="*/ 54 w 55"/>
              <a:gd name="T31" fmla="*/ 13 h 74"/>
              <a:gd name="T32" fmla="*/ 55 w 55"/>
              <a:gd name="T33" fmla="*/ 8 h 74"/>
              <a:gd name="T34" fmla="*/ 53 w 55"/>
              <a:gd name="T35" fmla="*/ 6 h 74"/>
              <a:gd name="T36" fmla="*/ 29 w 55"/>
              <a:gd name="T37" fmla="*/ 0 h 74"/>
              <a:gd name="T38" fmla="*/ 28 w 55"/>
              <a:gd name="T39" fmla="*/ 0 h 74"/>
              <a:gd name="T40" fmla="*/ 26 w 55"/>
              <a:gd name="T41"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5" h="74">
                <a:moveTo>
                  <a:pt x="13" y="65"/>
                </a:moveTo>
                <a:cubicBezTo>
                  <a:pt x="13" y="66"/>
                  <a:pt x="14" y="66"/>
                  <a:pt x="14" y="66"/>
                </a:cubicBezTo>
                <a:cubicBezTo>
                  <a:pt x="19" y="70"/>
                  <a:pt x="25" y="73"/>
                  <a:pt x="28" y="74"/>
                </a:cubicBezTo>
                <a:cubicBezTo>
                  <a:pt x="30" y="73"/>
                  <a:pt x="35" y="70"/>
                  <a:pt x="41" y="66"/>
                </a:cubicBezTo>
                <a:cubicBezTo>
                  <a:pt x="45" y="63"/>
                  <a:pt x="48" y="60"/>
                  <a:pt x="50" y="57"/>
                </a:cubicBezTo>
                <a:cubicBezTo>
                  <a:pt x="53" y="54"/>
                  <a:pt x="54" y="51"/>
                  <a:pt x="54" y="48"/>
                </a:cubicBezTo>
                <a:cubicBezTo>
                  <a:pt x="54" y="24"/>
                  <a:pt x="54" y="24"/>
                  <a:pt x="54" y="24"/>
                </a:cubicBezTo>
                <a:lnTo>
                  <a:pt x="13" y="65"/>
                </a:lnTo>
                <a:close/>
                <a:moveTo>
                  <a:pt x="26" y="0"/>
                </a:moveTo>
                <a:cubicBezTo>
                  <a:pt x="26" y="0"/>
                  <a:pt x="21" y="8"/>
                  <a:pt x="3" y="6"/>
                </a:cubicBezTo>
                <a:cubicBezTo>
                  <a:pt x="2" y="6"/>
                  <a:pt x="0" y="7"/>
                  <a:pt x="0" y="8"/>
                </a:cubicBezTo>
                <a:cubicBezTo>
                  <a:pt x="0" y="8"/>
                  <a:pt x="0" y="9"/>
                  <a:pt x="0" y="9"/>
                </a:cubicBezTo>
                <a:cubicBezTo>
                  <a:pt x="0" y="48"/>
                  <a:pt x="0" y="48"/>
                  <a:pt x="0" y="48"/>
                </a:cubicBezTo>
                <a:cubicBezTo>
                  <a:pt x="0" y="51"/>
                  <a:pt x="2" y="54"/>
                  <a:pt x="4" y="57"/>
                </a:cubicBezTo>
                <a:cubicBezTo>
                  <a:pt x="5" y="58"/>
                  <a:pt x="6" y="59"/>
                  <a:pt x="7" y="60"/>
                </a:cubicBezTo>
                <a:cubicBezTo>
                  <a:pt x="54" y="13"/>
                  <a:pt x="54" y="13"/>
                  <a:pt x="54" y="13"/>
                </a:cubicBezTo>
                <a:cubicBezTo>
                  <a:pt x="54" y="10"/>
                  <a:pt x="55" y="9"/>
                  <a:pt x="55" y="8"/>
                </a:cubicBezTo>
                <a:cubicBezTo>
                  <a:pt x="55" y="7"/>
                  <a:pt x="54" y="6"/>
                  <a:pt x="53" y="6"/>
                </a:cubicBezTo>
                <a:cubicBezTo>
                  <a:pt x="33" y="8"/>
                  <a:pt x="29" y="0"/>
                  <a:pt x="29" y="0"/>
                </a:cubicBezTo>
                <a:cubicBezTo>
                  <a:pt x="29" y="0"/>
                  <a:pt x="28" y="0"/>
                  <a:pt x="28" y="0"/>
                </a:cubicBezTo>
                <a:cubicBezTo>
                  <a:pt x="27" y="0"/>
                  <a:pt x="27" y="0"/>
                  <a:pt x="26" y="0"/>
                </a:cubicBezTo>
              </a:path>
            </a:pathLst>
          </a:custGeom>
          <a:solidFill>
            <a:schemeClr val="tx2"/>
          </a:solidFill>
          <a:ln>
            <a:noFill/>
          </a:ln>
        </p:spPr>
        <p:txBody>
          <a:bodyPr/>
          <a:lstStyle/>
          <a:p>
            <a:endParaRPr lang="en-GB"/>
          </a:p>
        </p:txBody>
      </p:sp>
      <p:sp>
        <p:nvSpPr>
          <p:cNvPr id="14" name="Rectangle 13">
            <a:extLst>
              <a:ext uri="{FF2B5EF4-FFF2-40B4-BE49-F238E27FC236}">
                <a16:creationId xmlns:a16="http://schemas.microsoft.com/office/drawing/2014/main" id="{397B07B9-EF92-46D7-9AB0-14A402F864A3}"/>
              </a:ext>
            </a:extLst>
          </p:cNvPr>
          <p:cNvSpPr/>
          <p:nvPr/>
        </p:nvSpPr>
        <p:spPr>
          <a:xfrm>
            <a:off x="0" y="6672649"/>
            <a:ext cx="12192000" cy="185351"/>
          </a:xfrm>
          <a:prstGeom prst="rect">
            <a:avLst/>
          </a:prstGeom>
          <a:solidFill>
            <a:srgbClr val="20A2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66819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8"/>
          <p:cNvSpPr>
            <a:spLocks noGrp="1"/>
          </p:cNvSpPr>
          <p:nvPr>
            <p:ph type="title"/>
          </p:nvPr>
        </p:nvSpPr>
        <p:spPr>
          <a:xfrm>
            <a:off x="742950" y="860425"/>
            <a:ext cx="11449049" cy="369888"/>
          </a:xfrm>
        </p:spPr>
        <p:txBody>
          <a:bodyPr>
            <a:normAutofit fontScale="90000"/>
          </a:bodyPr>
          <a:lstStyle/>
          <a:p>
            <a:r>
              <a:rPr lang="en-GB" altLang="en-US" dirty="0">
                <a:latin typeface="RN House Sans"/>
                <a:ea typeface="RN House Sans"/>
                <a:cs typeface="RN House Sans"/>
              </a:rPr>
              <a:t>Common scams impacting younger generation</a:t>
            </a:r>
          </a:p>
        </p:txBody>
      </p:sp>
      <p:grpSp>
        <p:nvGrpSpPr>
          <p:cNvPr id="25" name="Group 24">
            <a:extLst>
              <a:ext uri="{FF2B5EF4-FFF2-40B4-BE49-F238E27FC236}">
                <a16:creationId xmlns:a16="http://schemas.microsoft.com/office/drawing/2014/main" id="{D7B4FD5D-49D2-474D-A636-C69FBFEC8EEE}"/>
              </a:ext>
            </a:extLst>
          </p:cNvPr>
          <p:cNvGrpSpPr/>
          <p:nvPr/>
        </p:nvGrpSpPr>
        <p:grpSpPr>
          <a:xfrm>
            <a:off x="2229162" y="1650652"/>
            <a:ext cx="2953665" cy="994679"/>
            <a:chOff x="730563" y="1828908"/>
            <a:chExt cx="2953665" cy="994679"/>
          </a:xfrm>
        </p:grpSpPr>
        <p:sp>
          <p:nvSpPr>
            <p:cNvPr id="26" name="AutoShape 32">
              <a:extLst>
                <a:ext uri="{FF2B5EF4-FFF2-40B4-BE49-F238E27FC236}">
                  <a16:creationId xmlns:a16="http://schemas.microsoft.com/office/drawing/2014/main" id="{1AE66BC9-F72C-4E5D-B4B7-87568A197F66}"/>
                </a:ext>
              </a:extLst>
            </p:cNvPr>
            <p:cNvSpPr>
              <a:spLocks noChangeArrowheads="1"/>
            </p:cNvSpPr>
            <p:nvPr/>
          </p:nvSpPr>
          <p:spPr bwMode="auto">
            <a:xfrm>
              <a:off x="873383" y="1828908"/>
              <a:ext cx="2810845" cy="994679"/>
            </a:xfrm>
            <a:prstGeom prst="roundRect">
              <a:avLst>
                <a:gd name="adj" fmla="val 50000"/>
              </a:avLst>
            </a:prstGeom>
            <a:solidFill>
              <a:srgbClr val="1D3B8D"/>
            </a:solidFill>
            <a:ln w="12700" algn="ctr">
              <a:solidFill>
                <a:schemeClr val="bg1"/>
              </a:solidFill>
              <a:round/>
              <a:headEnd/>
              <a:tailEnd/>
            </a:ln>
            <a:effectLst/>
          </p:spPr>
          <p:txBody>
            <a:bodyPr wrap="square" lIns="1002150" tIns="44622" rIns="89244" bIns="44622" anchor="ctr"/>
            <a:lstStyle/>
            <a:p>
              <a:r>
                <a:rPr lang="en-US" altLang="en-US" sz="1600" b="1" dirty="0">
                  <a:solidFill>
                    <a:schemeClr val="bg1"/>
                  </a:solidFill>
                  <a:latin typeface="RN House Sans Light" panose="020B0404020203020204" pitchFamily="34" charset="0"/>
                  <a:ea typeface="ＭＳ Ｐゴシック" charset="-128"/>
                </a:rPr>
                <a:t>Identity Theft</a:t>
              </a:r>
            </a:p>
          </p:txBody>
        </p:sp>
        <p:sp>
          <p:nvSpPr>
            <p:cNvPr id="27" name="Oval 33">
              <a:extLst>
                <a:ext uri="{FF2B5EF4-FFF2-40B4-BE49-F238E27FC236}">
                  <a16:creationId xmlns:a16="http://schemas.microsoft.com/office/drawing/2014/main" id="{95AD344F-7E50-48E7-8DE5-7B85090B5EE5}"/>
                </a:ext>
              </a:extLst>
            </p:cNvPr>
            <p:cNvSpPr>
              <a:spLocks noChangeArrowheads="1"/>
            </p:cNvSpPr>
            <p:nvPr/>
          </p:nvSpPr>
          <p:spPr bwMode="auto">
            <a:xfrm>
              <a:off x="730563" y="1828908"/>
              <a:ext cx="993600" cy="994679"/>
            </a:xfrm>
            <a:prstGeom prst="ellipse">
              <a:avLst/>
            </a:prstGeom>
            <a:solidFill>
              <a:srgbClr val="1D3B8D"/>
            </a:solidFill>
            <a:ln w="12700" algn="ctr">
              <a:solidFill>
                <a:schemeClr val="bg1"/>
              </a:solidFill>
              <a:round/>
              <a:headEnd/>
              <a:tailEnd/>
            </a:ln>
            <a:effectLst/>
          </p:spPr>
          <p:txBody>
            <a:bodyPr wrap="none" lIns="89244" tIns="44622" rIns="89244" bIns="44622" anchor="ctr"/>
            <a:lstStyle/>
            <a:p>
              <a:endParaRPr lang="en-GB" sz="1600" dirty="0">
                <a:latin typeface="RN House Sans Light" panose="020B0404020203020204" pitchFamily="34" charset="0"/>
              </a:endParaRPr>
            </a:p>
          </p:txBody>
        </p:sp>
        <p:sp>
          <p:nvSpPr>
            <p:cNvPr id="28" name="Oval 34">
              <a:extLst>
                <a:ext uri="{FF2B5EF4-FFF2-40B4-BE49-F238E27FC236}">
                  <a16:creationId xmlns:a16="http://schemas.microsoft.com/office/drawing/2014/main" id="{B698CCBF-0641-4E6E-86E6-08C33D19E3E2}"/>
                </a:ext>
              </a:extLst>
            </p:cNvPr>
            <p:cNvSpPr>
              <a:spLocks noChangeArrowheads="1"/>
            </p:cNvSpPr>
            <p:nvPr/>
          </p:nvSpPr>
          <p:spPr bwMode="auto">
            <a:xfrm>
              <a:off x="879963" y="1978137"/>
              <a:ext cx="694800" cy="696220"/>
            </a:xfrm>
            <a:prstGeom prst="ellipse">
              <a:avLst/>
            </a:prstGeom>
            <a:solidFill>
              <a:srgbClr val="FFFFFF"/>
            </a:solidFill>
            <a:ln w="12700" algn="ctr">
              <a:solidFill>
                <a:schemeClr val="bg1"/>
              </a:solidFill>
              <a:round/>
              <a:headEnd/>
              <a:tailEnd/>
            </a:ln>
            <a:effectLst/>
          </p:spPr>
          <p:txBody>
            <a:bodyPr wrap="none" lIns="89244" tIns="44622" rIns="89244" bIns="44622" anchor="ctr"/>
            <a:lstStyle/>
            <a:p>
              <a:pPr>
                <a:spcBef>
                  <a:spcPct val="0"/>
                </a:spcBef>
                <a:buClrTx/>
                <a:buSzTx/>
                <a:buFontTx/>
                <a:buNone/>
              </a:pPr>
              <a:endParaRPr lang="en-US" altLang="en-US" sz="1600" dirty="0">
                <a:latin typeface="RN House Sans Light" panose="020B0404020203020204" pitchFamily="34" charset="0"/>
                <a:ea typeface="ＭＳ Ｐゴシック" charset="-128"/>
              </a:endParaRPr>
            </a:p>
          </p:txBody>
        </p:sp>
      </p:grpSp>
      <p:grpSp>
        <p:nvGrpSpPr>
          <p:cNvPr id="29" name="Group 28">
            <a:extLst>
              <a:ext uri="{FF2B5EF4-FFF2-40B4-BE49-F238E27FC236}">
                <a16:creationId xmlns:a16="http://schemas.microsoft.com/office/drawing/2014/main" id="{FB1F560D-A854-4938-B4CE-317B94961CDC}"/>
              </a:ext>
            </a:extLst>
          </p:cNvPr>
          <p:cNvGrpSpPr/>
          <p:nvPr/>
        </p:nvGrpSpPr>
        <p:grpSpPr>
          <a:xfrm>
            <a:off x="4616942" y="3249552"/>
            <a:ext cx="2953665" cy="994679"/>
            <a:chOff x="730563" y="1828908"/>
            <a:chExt cx="2953665" cy="994679"/>
          </a:xfrm>
        </p:grpSpPr>
        <p:sp>
          <p:nvSpPr>
            <p:cNvPr id="30" name="AutoShape 32">
              <a:extLst>
                <a:ext uri="{FF2B5EF4-FFF2-40B4-BE49-F238E27FC236}">
                  <a16:creationId xmlns:a16="http://schemas.microsoft.com/office/drawing/2014/main" id="{A0DF405D-2641-489C-B77E-C0A5DAB05A9C}"/>
                </a:ext>
              </a:extLst>
            </p:cNvPr>
            <p:cNvSpPr>
              <a:spLocks noChangeArrowheads="1"/>
            </p:cNvSpPr>
            <p:nvPr/>
          </p:nvSpPr>
          <p:spPr bwMode="auto">
            <a:xfrm>
              <a:off x="873383" y="1828908"/>
              <a:ext cx="2810845" cy="994679"/>
            </a:xfrm>
            <a:prstGeom prst="roundRect">
              <a:avLst>
                <a:gd name="adj" fmla="val 50000"/>
              </a:avLst>
            </a:prstGeom>
            <a:solidFill>
              <a:srgbClr val="0EA1CD"/>
            </a:solidFill>
            <a:ln w="12700" algn="ctr">
              <a:solidFill>
                <a:schemeClr val="bg1"/>
              </a:solidFill>
              <a:round/>
              <a:headEnd/>
              <a:tailEnd/>
            </a:ln>
            <a:effectLst/>
          </p:spPr>
          <p:txBody>
            <a:bodyPr wrap="square" lIns="1002150" tIns="44622" rIns="89244" bIns="44622" anchor="ctr"/>
            <a:lstStyle/>
            <a:p>
              <a:r>
                <a:rPr lang="en-US" altLang="en-US" sz="1600" b="1" dirty="0">
                  <a:solidFill>
                    <a:schemeClr val="bg1"/>
                  </a:solidFill>
                  <a:latin typeface="RN House Sans Light" panose="020B0404020203020204" pitchFamily="34" charset="0"/>
                  <a:ea typeface="ＭＳ Ｐゴシック" charset="-128"/>
                </a:rPr>
                <a:t>Money Mules</a:t>
              </a:r>
            </a:p>
          </p:txBody>
        </p:sp>
        <p:sp>
          <p:nvSpPr>
            <p:cNvPr id="40" name="Oval 33">
              <a:extLst>
                <a:ext uri="{FF2B5EF4-FFF2-40B4-BE49-F238E27FC236}">
                  <a16:creationId xmlns:a16="http://schemas.microsoft.com/office/drawing/2014/main" id="{7A785093-A2A5-4AF7-A09E-C9FD8AF5B43A}"/>
                </a:ext>
              </a:extLst>
            </p:cNvPr>
            <p:cNvSpPr>
              <a:spLocks noChangeArrowheads="1"/>
            </p:cNvSpPr>
            <p:nvPr/>
          </p:nvSpPr>
          <p:spPr bwMode="auto">
            <a:xfrm>
              <a:off x="730563" y="1828908"/>
              <a:ext cx="993600" cy="994679"/>
            </a:xfrm>
            <a:prstGeom prst="ellipse">
              <a:avLst/>
            </a:prstGeom>
            <a:solidFill>
              <a:srgbClr val="0EA1CD"/>
            </a:solidFill>
            <a:ln w="12700" algn="ctr">
              <a:solidFill>
                <a:schemeClr val="bg1"/>
              </a:solidFill>
              <a:round/>
              <a:headEnd/>
              <a:tailEnd/>
            </a:ln>
            <a:effectLst/>
          </p:spPr>
          <p:txBody>
            <a:bodyPr wrap="none" lIns="89244" tIns="44622" rIns="89244" bIns="44622" anchor="ctr"/>
            <a:lstStyle/>
            <a:p>
              <a:endParaRPr lang="en-GB" sz="1600" dirty="0">
                <a:latin typeface="RN House Sans Light" panose="020B0404020203020204" pitchFamily="34" charset="0"/>
              </a:endParaRPr>
            </a:p>
          </p:txBody>
        </p:sp>
        <p:sp>
          <p:nvSpPr>
            <p:cNvPr id="41" name="Oval 34">
              <a:extLst>
                <a:ext uri="{FF2B5EF4-FFF2-40B4-BE49-F238E27FC236}">
                  <a16:creationId xmlns:a16="http://schemas.microsoft.com/office/drawing/2014/main" id="{0F3ADCC9-04B1-4BB9-BAE0-0B2ADA1E24EC}"/>
                </a:ext>
              </a:extLst>
            </p:cNvPr>
            <p:cNvSpPr>
              <a:spLocks noChangeArrowheads="1"/>
            </p:cNvSpPr>
            <p:nvPr/>
          </p:nvSpPr>
          <p:spPr bwMode="auto">
            <a:xfrm>
              <a:off x="879963" y="1978137"/>
              <a:ext cx="694800" cy="696220"/>
            </a:xfrm>
            <a:prstGeom prst="ellipse">
              <a:avLst/>
            </a:prstGeom>
            <a:solidFill>
              <a:srgbClr val="FFFFFF"/>
            </a:solidFill>
            <a:ln w="12700" algn="ctr">
              <a:solidFill>
                <a:schemeClr val="bg1"/>
              </a:solidFill>
              <a:round/>
              <a:headEnd/>
              <a:tailEnd/>
            </a:ln>
            <a:effectLst/>
          </p:spPr>
          <p:txBody>
            <a:bodyPr wrap="none" lIns="89244" tIns="44622" rIns="89244" bIns="44622" anchor="ctr"/>
            <a:lstStyle/>
            <a:p>
              <a:pPr>
                <a:spcBef>
                  <a:spcPct val="0"/>
                </a:spcBef>
                <a:buClrTx/>
                <a:buSzTx/>
                <a:buFontTx/>
                <a:buNone/>
              </a:pPr>
              <a:endParaRPr lang="en-US" altLang="en-US" sz="1600" dirty="0">
                <a:latin typeface="RN House Sans Light" panose="020B0404020203020204" pitchFamily="34" charset="0"/>
                <a:ea typeface="ＭＳ Ｐゴシック" charset="-128"/>
              </a:endParaRPr>
            </a:p>
          </p:txBody>
        </p:sp>
      </p:grpSp>
      <p:grpSp>
        <p:nvGrpSpPr>
          <p:cNvPr id="42" name="Group 41">
            <a:extLst>
              <a:ext uri="{FF2B5EF4-FFF2-40B4-BE49-F238E27FC236}">
                <a16:creationId xmlns:a16="http://schemas.microsoft.com/office/drawing/2014/main" id="{D4EE43D6-237C-447C-A4EF-F9079B8F6F87}"/>
              </a:ext>
            </a:extLst>
          </p:cNvPr>
          <p:cNvGrpSpPr/>
          <p:nvPr/>
        </p:nvGrpSpPr>
        <p:grpSpPr>
          <a:xfrm>
            <a:off x="7004722" y="4848453"/>
            <a:ext cx="2953665" cy="994679"/>
            <a:chOff x="730563" y="1828908"/>
            <a:chExt cx="2953665" cy="994679"/>
          </a:xfrm>
        </p:grpSpPr>
        <p:sp>
          <p:nvSpPr>
            <p:cNvPr id="43" name="AutoShape 32">
              <a:extLst>
                <a:ext uri="{FF2B5EF4-FFF2-40B4-BE49-F238E27FC236}">
                  <a16:creationId xmlns:a16="http://schemas.microsoft.com/office/drawing/2014/main" id="{D1C95C4C-A91C-4807-A66A-1A523240F239}"/>
                </a:ext>
              </a:extLst>
            </p:cNvPr>
            <p:cNvSpPr>
              <a:spLocks noChangeArrowheads="1"/>
            </p:cNvSpPr>
            <p:nvPr/>
          </p:nvSpPr>
          <p:spPr bwMode="auto">
            <a:xfrm>
              <a:off x="873383" y="1828908"/>
              <a:ext cx="2810845" cy="994679"/>
            </a:xfrm>
            <a:prstGeom prst="roundRect">
              <a:avLst>
                <a:gd name="adj" fmla="val 50000"/>
              </a:avLst>
            </a:prstGeom>
            <a:solidFill>
              <a:srgbClr val="778186"/>
            </a:solidFill>
            <a:ln w="12700" algn="ctr">
              <a:solidFill>
                <a:schemeClr val="bg1"/>
              </a:solidFill>
              <a:round/>
              <a:headEnd/>
              <a:tailEnd/>
            </a:ln>
            <a:effectLst/>
          </p:spPr>
          <p:txBody>
            <a:bodyPr wrap="square" lIns="1002150" tIns="44622" rIns="89244" bIns="44622" anchor="ctr"/>
            <a:lstStyle/>
            <a:p>
              <a:r>
                <a:rPr lang="en-US" altLang="en-US" sz="1600" b="1" dirty="0">
                  <a:solidFill>
                    <a:schemeClr val="bg1"/>
                  </a:solidFill>
                  <a:latin typeface="RN House Sans Light" panose="020B0404020203020204" pitchFamily="34" charset="0"/>
                  <a:ea typeface="ＭＳ Ｐゴシック" charset="-128"/>
                </a:rPr>
                <a:t>Fake Job Adverts</a:t>
              </a:r>
            </a:p>
          </p:txBody>
        </p:sp>
        <p:sp>
          <p:nvSpPr>
            <p:cNvPr id="44" name="Oval 33">
              <a:extLst>
                <a:ext uri="{FF2B5EF4-FFF2-40B4-BE49-F238E27FC236}">
                  <a16:creationId xmlns:a16="http://schemas.microsoft.com/office/drawing/2014/main" id="{18B05267-68AE-4148-9FCE-712319B6C4A4}"/>
                </a:ext>
              </a:extLst>
            </p:cNvPr>
            <p:cNvSpPr>
              <a:spLocks noChangeArrowheads="1"/>
            </p:cNvSpPr>
            <p:nvPr/>
          </p:nvSpPr>
          <p:spPr bwMode="auto">
            <a:xfrm>
              <a:off x="730563" y="1828908"/>
              <a:ext cx="993600" cy="994679"/>
            </a:xfrm>
            <a:prstGeom prst="ellipse">
              <a:avLst/>
            </a:prstGeom>
            <a:solidFill>
              <a:srgbClr val="778186"/>
            </a:solidFill>
            <a:ln w="12700" algn="ctr">
              <a:solidFill>
                <a:schemeClr val="bg1"/>
              </a:solidFill>
              <a:round/>
              <a:headEnd/>
              <a:tailEnd/>
            </a:ln>
            <a:effectLst/>
          </p:spPr>
          <p:txBody>
            <a:bodyPr wrap="none" lIns="89244" tIns="44622" rIns="89244" bIns="44622" anchor="ctr"/>
            <a:lstStyle/>
            <a:p>
              <a:endParaRPr lang="en-GB" sz="1600" dirty="0">
                <a:latin typeface="RN House Sans Light" panose="020B0404020203020204" pitchFamily="34" charset="0"/>
              </a:endParaRPr>
            </a:p>
          </p:txBody>
        </p:sp>
        <p:sp>
          <p:nvSpPr>
            <p:cNvPr id="45" name="Oval 34">
              <a:extLst>
                <a:ext uri="{FF2B5EF4-FFF2-40B4-BE49-F238E27FC236}">
                  <a16:creationId xmlns:a16="http://schemas.microsoft.com/office/drawing/2014/main" id="{2B4E3A48-D826-4E44-93A4-432C78C8BE9E}"/>
                </a:ext>
              </a:extLst>
            </p:cNvPr>
            <p:cNvSpPr>
              <a:spLocks noChangeArrowheads="1"/>
            </p:cNvSpPr>
            <p:nvPr/>
          </p:nvSpPr>
          <p:spPr bwMode="auto">
            <a:xfrm>
              <a:off x="879963" y="1978137"/>
              <a:ext cx="694800" cy="696220"/>
            </a:xfrm>
            <a:prstGeom prst="ellipse">
              <a:avLst/>
            </a:prstGeom>
            <a:solidFill>
              <a:srgbClr val="FFFFFF"/>
            </a:solidFill>
            <a:ln w="12700" algn="ctr">
              <a:solidFill>
                <a:schemeClr val="bg1"/>
              </a:solidFill>
              <a:round/>
              <a:headEnd/>
              <a:tailEnd/>
            </a:ln>
            <a:effectLst/>
          </p:spPr>
          <p:txBody>
            <a:bodyPr wrap="none" lIns="89244" tIns="44622" rIns="89244" bIns="44622" anchor="ctr"/>
            <a:lstStyle/>
            <a:p>
              <a:pPr>
                <a:spcBef>
                  <a:spcPct val="0"/>
                </a:spcBef>
                <a:buClrTx/>
                <a:buSzTx/>
                <a:buFontTx/>
                <a:buNone/>
              </a:pPr>
              <a:endParaRPr lang="en-US" altLang="en-US" sz="1600" dirty="0">
                <a:latin typeface="RN House Sans Light" panose="020B0404020203020204" pitchFamily="34" charset="0"/>
                <a:ea typeface="ＭＳ Ｐゴシック" charset="-128"/>
              </a:endParaRPr>
            </a:p>
          </p:txBody>
        </p:sp>
      </p:grpSp>
      <p:sp>
        <p:nvSpPr>
          <p:cNvPr id="46" name="Freeform 61">
            <a:extLst>
              <a:ext uri="{FF2B5EF4-FFF2-40B4-BE49-F238E27FC236}">
                <a16:creationId xmlns:a16="http://schemas.microsoft.com/office/drawing/2014/main" id="{70F667A3-1A7D-454B-8066-458DBFC438C6}"/>
              </a:ext>
            </a:extLst>
          </p:cNvPr>
          <p:cNvSpPr>
            <a:spLocks noChangeAspect="1" noEditPoints="1"/>
          </p:cNvSpPr>
          <p:nvPr/>
        </p:nvSpPr>
        <p:spPr bwMode="auto">
          <a:xfrm>
            <a:off x="2524122" y="1946151"/>
            <a:ext cx="403679" cy="403679"/>
          </a:xfrm>
          <a:custGeom>
            <a:avLst/>
            <a:gdLst>
              <a:gd name="T0" fmla="*/ 8 w 76"/>
              <a:gd name="T1" fmla="*/ 30 h 76"/>
              <a:gd name="T2" fmla="*/ 29 w 76"/>
              <a:gd name="T3" fmla="*/ 9 h 76"/>
              <a:gd name="T4" fmla="*/ 50 w 76"/>
              <a:gd name="T5" fmla="*/ 30 h 76"/>
              <a:gd name="T6" fmla="*/ 29 w 76"/>
              <a:gd name="T7" fmla="*/ 50 h 76"/>
              <a:gd name="T8" fmla="*/ 8 w 76"/>
              <a:gd name="T9" fmla="*/ 30 h 76"/>
              <a:gd name="T10" fmla="*/ 0 w 76"/>
              <a:gd name="T11" fmla="*/ 30 h 76"/>
              <a:gd name="T12" fmla="*/ 29 w 76"/>
              <a:gd name="T13" fmla="*/ 59 h 76"/>
              <a:gd name="T14" fmla="*/ 43 w 76"/>
              <a:gd name="T15" fmla="*/ 56 h 76"/>
              <a:gd name="T16" fmla="*/ 43 w 76"/>
              <a:gd name="T17" fmla="*/ 56 h 76"/>
              <a:gd name="T18" fmla="*/ 60 w 76"/>
              <a:gd name="T19" fmla="*/ 74 h 76"/>
              <a:gd name="T20" fmla="*/ 66 w 76"/>
              <a:gd name="T21" fmla="*/ 76 h 76"/>
              <a:gd name="T22" fmla="*/ 72 w 76"/>
              <a:gd name="T23" fmla="*/ 74 h 76"/>
              <a:gd name="T24" fmla="*/ 72 w 76"/>
              <a:gd name="T25" fmla="*/ 62 h 76"/>
              <a:gd name="T26" fmla="*/ 55 w 76"/>
              <a:gd name="T27" fmla="*/ 44 h 76"/>
              <a:gd name="T28" fmla="*/ 59 w 76"/>
              <a:gd name="T29" fmla="*/ 30 h 76"/>
              <a:gd name="T30" fmla="*/ 29 w 76"/>
              <a:gd name="T31" fmla="*/ 0 h 76"/>
              <a:gd name="T32" fmla="*/ 0 w 76"/>
              <a:gd name="T33" fmla="*/ 3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6" h="76">
                <a:moveTo>
                  <a:pt x="8" y="30"/>
                </a:moveTo>
                <a:cubicBezTo>
                  <a:pt x="8" y="18"/>
                  <a:pt x="18" y="9"/>
                  <a:pt x="29" y="9"/>
                </a:cubicBezTo>
                <a:cubicBezTo>
                  <a:pt x="41" y="9"/>
                  <a:pt x="50" y="18"/>
                  <a:pt x="50" y="30"/>
                </a:cubicBezTo>
                <a:cubicBezTo>
                  <a:pt x="50" y="41"/>
                  <a:pt x="41" y="50"/>
                  <a:pt x="29" y="50"/>
                </a:cubicBezTo>
                <a:cubicBezTo>
                  <a:pt x="18" y="50"/>
                  <a:pt x="8" y="41"/>
                  <a:pt x="8" y="30"/>
                </a:cubicBezTo>
                <a:moveTo>
                  <a:pt x="0" y="30"/>
                </a:moveTo>
                <a:cubicBezTo>
                  <a:pt x="0" y="46"/>
                  <a:pt x="13" y="59"/>
                  <a:pt x="29" y="59"/>
                </a:cubicBezTo>
                <a:cubicBezTo>
                  <a:pt x="34" y="59"/>
                  <a:pt x="39" y="58"/>
                  <a:pt x="43" y="56"/>
                </a:cubicBezTo>
                <a:cubicBezTo>
                  <a:pt x="43" y="56"/>
                  <a:pt x="43" y="56"/>
                  <a:pt x="43" y="56"/>
                </a:cubicBezTo>
                <a:cubicBezTo>
                  <a:pt x="60" y="74"/>
                  <a:pt x="60" y="74"/>
                  <a:pt x="60" y="74"/>
                </a:cubicBezTo>
                <a:cubicBezTo>
                  <a:pt x="62" y="75"/>
                  <a:pt x="64" y="76"/>
                  <a:pt x="66" y="76"/>
                </a:cubicBezTo>
                <a:cubicBezTo>
                  <a:pt x="69" y="76"/>
                  <a:pt x="71" y="75"/>
                  <a:pt x="72" y="74"/>
                </a:cubicBezTo>
                <a:cubicBezTo>
                  <a:pt x="76" y="70"/>
                  <a:pt x="76" y="65"/>
                  <a:pt x="72" y="62"/>
                </a:cubicBezTo>
                <a:cubicBezTo>
                  <a:pt x="55" y="44"/>
                  <a:pt x="55" y="44"/>
                  <a:pt x="55" y="44"/>
                </a:cubicBezTo>
                <a:cubicBezTo>
                  <a:pt x="57" y="40"/>
                  <a:pt x="59" y="35"/>
                  <a:pt x="59" y="30"/>
                </a:cubicBezTo>
                <a:cubicBezTo>
                  <a:pt x="59" y="13"/>
                  <a:pt x="46" y="0"/>
                  <a:pt x="29" y="0"/>
                </a:cubicBezTo>
                <a:cubicBezTo>
                  <a:pt x="13" y="0"/>
                  <a:pt x="0" y="13"/>
                  <a:pt x="0" y="30"/>
                </a:cubicBezTo>
              </a:path>
            </a:pathLst>
          </a:custGeom>
          <a:solidFill>
            <a:schemeClr val="tx2"/>
          </a:solidFill>
          <a:ln>
            <a:noFill/>
          </a:ln>
        </p:spPr>
        <p:txBody>
          <a:bodyPr/>
          <a:lstStyle/>
          <a:p>
            <a:endParaRPr lang="en-GB"/>
          </a:p>
        </p:txBody>
      </p:sp>
      <p:grpSp>
        <p:nvGrpSpPr>
          <p:cNvPr id="47" name="Group 46">
            <a:extLst>
              <a:ext uri="{FF2B5EF4-FFF2-40B4-BE49-F238E27FC236}">
                <a16:creationId xmlns:a16="http://schemas.microsoft.com/office/drawing/2014/main" id="{4101CE57-60C0-4033-BEAE-A591AE08F36F}"/>
              </a:ext>
            </a:extLst>
          </p:cNvPr>
          <p:cNvGrpSpPr>
            <a:grpSpLocks noChangeAspect="1"/>
          </p:cNvGrpSpPr>
          <p:nvPr/>
        </p:nvGrpSpPr>
        <p:grpSpPr>
          <a:xfrm>
            <a:off x="7189331" y="5169615"/>
            <a:ext cx="602120" cy="352352"/>
            <a:chOff x="1978025" y="4281488"/>
            <a:chExt cx="428625" cy="250825"/>
          </a:xfrm>
          <a:solidFill>
            <a:schemeClr val="tx2"/>
          </a:solidFill>
        </p:grpSpPr>
        <p:sp>
          <p:nvSpPr>
            <p:cNvPr id="48" name="Freeform 173">
              <a:extLst>
                <a:ext uri="{FF2B5EF4-FFF2-40B4-BE49-F238E27FC236}">
                  <a16:creationId xmlns:a16="http://schemas.microsoft.com/office/drawing/2014/main" id="{61B321CA-0863-48D6-9513-131918523BCA}"/>
                </a:ext>
              </a:extLst>
            </p:cNvPr>
            <p:cNvSpPr>
              <a:spLocks noChangeAspect="1"/>
            </p:cNvSpPr>
            <p:nvPr/>
          </p:nvSpPr>
          <p:spPr bwMode="auto">
            <a:xfrm>
              <a:off x="2371725" y="4332288"/>
              <a:ext cx="34925" cy="69850"/>
            </a:xfrm>
            <a:custGeom>
              <a:avLst/>
              <a:gdLst>
                <a:gd name="T0" fmla="*/ 1 w 11"/>
                <a:gd name="T1" fmla="*/ 0 h 22"/>
                <a:gd name="T2" fmla="*/ 0 w 11"/>
                <a:gd name="T3" fmla="*/ 0 h 22"/>
                <a:gd name="T4" fmla="*/ 0 w 11"/>
                <a:gd name="T5" fmla="*/ 1 h 22"/>
                <a:gd name="T6" fmla="*/ 0 w 11"/>
                <a:gd name="T7" fmla="*/ 21 h 22"/>
                <a:gd name="T8" fmla="*/ 1 w 11"/>
                <a:gd name="T9" fmla="*/ 22 h 22"/>
                <a:gd name="T10" fmla="*/ 1 w 11"/>
                <a:gd name="T11" fmla="*/ 22 h 22"/>
                <a:gd name="T12" fmla="*/ 10 w 11"/>
                <a:gd name="T13" fmla="*/ 19 h 22"/>
                <a:gd name="T14" fmla="*/ 10 w 11"/>
                <a:gd name="T15" fmla="*/ 19 h 22"/>
                <a:gd name="T16" fmla="*/ 10 w 11"/>
                <a:gd name="T17" fmla="*/ 18 h 22"/>
                <a:gd name="T18" fmla="*/ 1 w 11"/>
                <a:gd name="T19"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22">
                  <a:moveTo>
                    <a:pt x="1" y="0"/>
                  </a:moveTo>
                  <a:cubicBezTo>
                    <a:pt x="1" y="0"/>
                    <a:pt x="1" y="0"/>
                    <a:pt x="0" y="0"/>
                  </a:cubicBezTo>
                  <a:cubicBezTo>
                    <a:pt x="0" y="0"/>
                    <a:pt x="0" y="0"/>
                    <a:pt x="0" y="1"/>
                  </a:cubicBezTo>
                  <a:cubicBezTo>
                    <a:pt x="0" y="21"/>
                    <a:pt x="0" y="21"/>
                    <a:pt x="0" y="21"/>
                  </a:cubicBezTo>
                  <a:cubicBezTo>
                    <a:pt x="0" y="21"/>
                    <a:pt x="1" y="21"/>
                    <a:pt x="1" y="22"/>
                  </a:cubicBezTo>
                  <a:cubicBezTo>
                    <a:pt x="1" y="22"/>
                    <a:pt x="1" y="22"/>
                    <a:pt x="1" y="22"/>
                  </a:cubicBezTo>
                  <a:cubicBezTo>
                    <a:pt x="10" y="19"/>
                    <a:pt x="10" y="19"/>
                    <a:pt x="10" y="19"/>
                  </a:cubicBezTo>
                  <a:cubicBezTo>
                    <a:pt x="10" y="19"/>
                    <a:pt x="10" y="19"/>
                    <a:pt x="10" y="19"/>
                  </a:cubicBezTo>
                  <a:cubicBezTo>
                    <a:pt x="11" y="19"/>
                    <a:pt x="10" y="18"/>
                    <a:pt x="10" y="18"/>
                  </a:cubicBezTo>
                  <a:lnTo>
                    <a:pt x="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9" name="Freeform 174">
              <a:extLst>
                <a:ext uri="{FF2B5EF4-FFF2-40B4-BE49-F238E27FC236}">
                  <a16:creationId xmlns:a16="http://schemas.microsoft.com/office/drawing/2014/main" id="{8559D198-124C-4D03-8A00-D15A55960382}"/>
                </a:ext>
              </a:extLst>
            </p:cNvPr>
            <p:cNvSpPr>
              <a:spLocks noChangeAspect="1"/>
            </p:cNvSpPr>
            <p:nvPr/>
          </p:nvSpPr>
          <p:spPr bwMode="auto">
            <a:xfrm>
              <a:off x="1978025" y="4281488"/>
              <a:ext cx="419100" cy="161925"/>
            </a:xfrm>
            <a:custGeom>
              <a:avLst/>
              <a:gdLst>
                <a:gd name="T0" fmla="*/ 118 w 264"/>
                <a:gd name="T1" fmla="*/ 0 h 102"/>
                <a:gd name="T2" fmla="*/ 0 w 264"/>
                <a:gd name="T3" fmla="*/ 86 h 102"/>
                <a:gd name="T4" fmla="*/ 146 w 264"/>
                <a:gd name="T5" fmla="*/ 102 h 102"/>
                <a:gd name="T6" fmla="*/ 264 w 264"/>
                <a:gd name="T7" fmla="*/ 14 h 102"/>
                <a:gd name="T8" fmla="*/ 118 w 264"/>
                <a:gd name="T9" fmla="*/ 0 h 102"/>
              </a:gdLst>
              <a:ahLst/>
              <a:cxnLst>
                <a:cxn ang="0">
                  <a:pos x="T0" y="T1"/>
                </a:cxn>
                <a:cxn ang="0">
                  <a:pos x="T2" y="T3"/>
                </a:cxn>
                <a:cxn ang="0">
                  <a:pos x="T4" y="T5"/>
                </a:cxn>
                <a:cxn ang="0">
                  <a:pos x="T6" y="T7"/>
                </a:cxn>
                <a:cxn ang="0">
                  <a:pos x="T8" y="T9"/>
                </a:cxn>
              </a:cxnLst>
              <a:rect l="0" t="0" r="r" b="b"/>
              <a:pathLst>
                <a:path w="264" h="102">
                  <a:moveTo>
                    <a:pt x="118" y="0"/>
                  </a:moveTo>
                  <a:lnTo>
                    <a:pt x="0" y="86"/>
                  </a:lnTo>
                  <a:lnTo>
                    <a:pt x="146" y="102"/>
                  </a:lnTo>
                  <a:lnTo>
                    <a:pt x="264" y="14"/>
                  </a:lnTo>
                  <a:lnTo>
                    <a:pt x="11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0" name="Freeform 175">
              <a:extLst>
                <a:ext uri="{FF2B5EF4-FFF2-40B4-BE49-F238E27FC236}">
                  <a16:creationId xmlns:a16="http://schemas.microsoft.com/office/drawing/2014/main" id="{BF436BDA-EE36-43AD-8872-44CA37F66D9E}"/>
                </a:ext>
              </a:extLst>
            </p:cNvPr>
            <p:cNvSpPr>
              <a:spLocks noChangeAspect="1"/>
            </p:cNvSpPr>
            <p:nvPr/>
          </p:nvSpPr>
          <p:spPr bwMode="auto">
            <a:xfrm>
              <a:off x="2089150" y="4383088"/>
              <a:ext cx="244475" cy="149225"/>
            </a:xfrm>
            <a:custGeom>
              <a:avLst/>
              <a:gdLst>
                <a:gd name="T0" fmla="*/ 39 w 77"/>
                <a:gd name="T1" fmla="*/ 23 h 47"/>
                <a:gd name="T2" fmla="*/ 38 w 77"/>
                <a:gd name="T3" fmla="*/ 23 h 47"/>
                <a:gd name="T4" fmla="*/ 0 w 77"/>
                <a:gd name="T5" fmla="*/ 19 h 47"/>
                <a:gd name="T6" fmla="*/ 4 w 77"/>
                <a:gd name="T7" fmla="*/ 36 h 47"/>
                <a:gd name="T8" fmla="*/ 44 w 77"/>
                <a:gd name="T9" fmla="*/ 42 h 47"/>
                <a:gd name="T10" fmla="*/ 75 w 77"/>
                <a:gd name="T11" fmla="*/ 17 h 47"/>
                <a:gd name="T12" fmla="*/ 71 w 77"/>
                <a:gd name="T13" fmla="*/ 0 h 47"/>
                <a:gd name="T14" fmla="*/ 39 w 77"/>
                <a:gd name="T15" fmla="*/ 23 h 47"/>
                <a:gd name="T16" fmla="*/ 39 w 77"/>
                <a:gd name="T17" fmla="*/ 23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47">
                  <a:moveTo>
                    <a:pt x="39" y="23"/>
                  </a:moveTo>
                  <a:cubicBezTo>
                    <a:pt x="39" y="23"/>
                    <a:pt x="38" y="23"/>
                    <a:pt x="38" y="23"/>
                  </a:cubicBezTo>
                  <a:cubicBezTo>
                    <a:pt x="0" y="19"/>
                    <a:pt x="0" y="19"/>
                    <a:pt x="0" y="19"/>
                  </a:cubicBezTo>
                  <a:cubicBezTo>
                    <a:pt x="4" y="36"/>
                    <a:pt x="4" y="36"/>
                    <a:pt x="4" y="36"/>
                  </a:cubicBezTo>
                  <a:cubicBezTo>
                    <a:pt x="6" y="42"/>
                    <a:pt x="24" y="47"/>
                    <a:pt x="44" y="42"/>
                  </a:cubicBezTo>
                  <a:cubicBezTo>
                    <a:pt x="63" y="37"/>
                    <a:pt x="77" y="23"/>
                    <a:pt x="75" y="17"/>
                  </a:cubicBezTo>
                  <a:cubicBezTo>
                    <a:pt x="71" y="0"/>
                    <a:pt x="71" y="0"/>
                    <a:pt x="71" y="0"/>
                  </a:cubicBezTo>
                  <a:cubicBezTo>
                    <a:pt x="39" y="23"/>
                    <a:pt x="39" y="23"/>
                    <a:pt x="39" y="23"/>
                  </a:cubicBezTo>
                  <a:cubicBezTo>
                    <a:pt x="39" y="23"/>
                    <a:pt x="39" y="23"/>
                    <a:pt x="39" y="2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1" name="Group 50">
            <a:extLst>
              <a:ext uri="{FF2B5EF4-FFF2-40B4-BE49-F238E27FC236}">
                <a16:creationId xmlns:a16="http://schemas.microsoft.com/office/drawing/2014/main" id="{991EB3AF-9378-49AE-BD8B-88722BAFC1FB}"/>
              </a:ext>
            </a:extLst>
          </p:cNvPr>
          <p:cNvGrpSpPr>
            <a:grpSpLocks noChangeAspect="1"/>
          </p:cNvGrpSpPr>
          <p:nvPr/>
        </p:nvGrpSpPr>
        <p:grpSpPr>
          <a:xfrm>
            <a:off x="4846845" y="3520782"/>
            <a:ext cx="557714" cy="464763"/>
            <a:chOff x="7491413" y="5267325"/>
            <a:chExt cx="333375" cy="277813"/>
          </a:xfrm>
          <a:solidFill>
            <a:schemeClr val="tx2"/>
          </a:solidFill>
        </p:grpSpPr>
        <p:sp>
          <p:nvSpPr>
            <p:cNvPr id="52" name="Freeform 188">
              <a:extLst>
                <a:ext uri="{FF2B5EF4-FFF2-40B4-BE49-F238E27FC236}">
                  <a16:creationId xmlns:a16="http://schemas.microsoft.com/office/drawing/2014/main" id="{025D7657-42B8-43F6-9B26-BD9107D0E490}"/>
                </a:ext>
              </a:extLst>
            </p:cNvPr>
            <p:cNvSpPr>
              <a:spLocks noChangeAspect="1" noEditPoints="1"/>
            </p:cNvSpPr>
            <p:nvPr/>
          </p:nvSpPr>
          <p:spPr bwMode="auto">
            <a:xfrm>
              <a:off x="7491413" y="5267325"/>
              <a:ext cx="333375" cy="277813"/>
            </a:xfrm>
            <a:custGeom>
              <a:avLst/>
              <a:gdLst>
                <a:gd name="T0" fmla="*/ 64 w 105"/>
                <a:gd name="T1" fmla="*/ 13 h 87"/>
                <a:gd name="T2" fmla="*/ 35 w 105"/>
                <a:gd name="T3" fmla="*/ 44 h 87"/>
                <a:gd name="T4" fmla="*/ 64 w 105"/>
                <a:gd name="T5" fmla="*/ 74 h 87"/>
                <a:gd name="T6" fmla="*/ 93 w 105"/>
                <a:gd name="T7" fmla="*/ 44 h 87"/>
                <a:gd name="T8" fmla="*/ 64 w 105"/>
                <a:gd name="T9" fmla="*/ 13 h 87"/>
                <a:gd name="T10" fmla="*/ 64 w 105"/>
                <a:gd name="T11" fmla="*/ 0 h 87"/>
                <a:gd name="T12" fmla="*/ 36 w 105"/>
                <a:gd name="T13" fmla="*/ 11 h 87"/>
                <a:gd name="T14" fmla="*/ 19 w 105"/>
                <a:gd name="T15" fmla="*/ 13 h 87"/>
                <a:gd name="T16" fmla="*/ 5 w 105"/>
                <a:gd name="T17" fmla="*/ 18 h 87"/>
                <a:gd name="T18" fmla="*/ 1 w 105"/>
                <a:gd name="T19" fmla="*/ 21 h 87"/>
                <a:gd name="T20" fmla="*/ 1 w 105"/>
                <a:gd name="T21" fmla="*/ 22 h 87"/>
                <a:gd name="T22" fmla="*/ 1 w 105"/>
                <a:gd name="T23" fmla="*/ 23 h 87"/>
                <a:gd name="T24" fmla="*/ 3 w 105"/>
                <a:gd name="T25" fmla="*/ 25 h 87"/>
                <a:gd name="T26" fmla="*/ 10 w 105"/>
                <a:gd name="T27" fmla="*/ 29 h 87"/>
                <a:gd name="T28" fmla="*/ 24 w 105"/>
                <a:gd name="T29" fmla="*/ 32 h 87"/>
                <a:gd name="T30" fmla="*/ 22 w 105"/>
                <a:gd name="T31" fmla="*/ 40 h 87"/>
                <a:gd name="T32" fmla="*/ 17 w 105"/>
                <a:gd name="T33" fmla="*/ 39 h 87"/>
                <a:gd name="T34" fmla="*/ 1 w 105"/>
                <a:gd name="T35" fmla="*/ 33 h 87"/>
                <a:gd name="T36" fmla="*/ 1 w 105"/>
                <a:gd name="T37" fmla="*/ 33 h 87"/>
                <a:gd name="T38" fmla="*/ 1 w 105"/>
                <a:gd name="T39" fmla="*/ 40 h 87"/>
                <a:gd name="T40" fmla="*/ 1 w 105"/>
                <a:gd name="T41" fmla="*/ 41 h 87"/>
                <a:gd name="T42" fmla="*/ 3 w 105"/>
                <a:gd name="T43" fmla="*/ 42 h 87"/>
                <a:gd name="T44" fmla="*/ 10 w 105"/>
                <a:gd name="T45" fmla="*/ 47 h 87"/>
                <a:gd name="T46" fmla="*/ 23 w 105"/>
                <a:gd name="T47" fmla="*/ 49 h 87"/>
                <a:gd name="T48" fmla="*/ 24 w 105"/>
                <a:gd name="T49" fmla="*/ 57 h 87"/>
                <a:gd name="T50" fmla="*/ 17 w 105"/>
                <a:gd name="T51" fmla="*/ 56 h 87"/>
                <a:gd name="T52" fmla="*/ 1 w 105"/>
                <a:gd name="T53" fmla="*/ 51 h 87"/>
                <a:gd name="T54" fmla="*/ 0 w 105"/>
                <a:gd name="T55" fmla="*/ 50 h 87"/>
                <a:gd name="T56" fmla="*/ 0 w 105"/>
                <a:gd name="T57" fmla="*/ 56 h 87"/>
                <a:gd name="T58" fmla="*/ 1 w 105"/>
                <a:gd name="T59" fmla="*/ 57 h 87"/>
                <a:gd name="T60" fmla="*/ 2 w 105"/>
                <a:gd name="T61" fmla="*/ 59 h 87"/>
                <a:gd name="T62" fmla="*/ 10 w 105"/>
                <a:gd name="T63" fmla="*/ 63 h 87"/>
                <a:gd name="T64" fmla="*/ 29 w 105"/>
                <a:gd name="T65" fmla="*/ 67 h 87"/>
                <a:gd name="T66" fmla="*/ 35 w 105"/>
                <a:gd name="T67" fmla="*/ 74 h 87"/>
                <a:gd name="T68" fmla="*/ 17 w 105"/>
                <a:gd name="T69" fmla="*/ 72 h 87"/>
                <a:gd name="T70" fmla="*/ 1 w 105"/>
                <a:gd name="T71" fmla="*/ 67 h 87"/>
                <a:gd name="T72" fmla="*/ 1 w 105"/>
                <a:gd name="T73" fmla="*/ 66 h 87"/>
                <a:gd name="T74" fmla="*/ 1 w 105"/>
                <a:gd name="T75" fmla="*/ 73 h 87"/>
                <a:gd name="T76" fmla="*/ 1 w 105"/>
                <a:gd name="T77" fmla="*/ 74 h 87"/>
                <a:gd name="T78" fmla="*/ 3 w 105"/>
                <a:gd name="T79" fmla="*/ 76 h 87"/>
                <a:gd name="T80" fmla="*/ 10 w 105"/>
                <a:gd name="T81" fmla="*/ 80 h 87"/>
                <a:gd name="T82" fmla="*/ 39 w 105"/>
                <a:gd name="T83" fmla="*/ 84 h 87"/>
                <a:gd name="T84" fmla="*/ 48 w 105"/>
                <a:gd name="T85" fmla="*/ 83 h 87"/>
                <a:gd name="T86" fmla="*/ 64 w 105"/>
                <a:gd name="T87" fmla="*/ 87 h 87"/>
                <a:gd name="T88" fmla="*/ 105 w 105"/>
                <a:gd name="T89" fmla="*/ 44 h 87"/>
                <a:gd name="T90" fmla="*/ 64 w 105"/>
                <a:gd name="T91" fmla="*/ 0 h 87"/>
                <a:gd name="T92" fmla="*/ 64 w 105"/>
                <a:gd name="T93" fmla="*/ 80 h 87"/>
                <a:gd name="T94" fmla="*/ 28 w 105"/>
                <a:gd name="T95" fmla="*/ 44 h 87"/>
                <a:gd name="T96" fmla="*/ 64 w 105"/>
                <a:gd name="T97" fmla="*/ 7 h 87"/>
                <a:gd name="T98" fmla="*/ 99 w 105"/>
                <a:gd name="T99" fmla="*/ 44 h 87"/>
                <a:gd name="T100" fmla="*/ 64 w 105"/>
                <a:gd name="T101" fmla="*/ 8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5" h="87">
                  <a:moveTo>
                    <a:pt x="64" y="13"/>
                  </a:moveTo>
                  <a:cubicBezTo>
                    <a:pt x="48" y="13"/>
                    <a:pt x="35" y="27"/>
                    <a:pt x="35" y="44"/>
                  </a:cubicBezTo>
                  <a:cubicBezTo>
                    <a:pt x="35" y="60"/>
                    <a:pt x="48" y="74"/>
                    <a:pt x="64" y="74"/>
                  </a:cubicBezTo>
                  <a:cubicBezTo>
                    <a:pt x="80" y="74"/>
                    <a:pt x="93" y="60"/>
                    <a:pt x="93" y="44"/>
                  </a:cubicBezTo>
                  <a:cubicBezTo>
                    <a:pt x="93" y="27"/>
                    <a:pt x="80" y="13"/>
                    <a:pt x="64" y="13"/>
                  </a:cubicBezTo>
                  <a:moveTo>
                    <a:pt x="64" y="0"/>
                  </a:moveTo>
                  <a:cubicBezTo>
                    <a:pt x="53" y="0"/>
                    <a:pt x="43" y="5"/>
                    <a:pt x="36" y="11"/>
                  </a:cubicBezTo>
                  <a:cubicBezTo>
                    <a:pt x="30" y="12"/>
                    <a:pt x="24" y="12"/>
                    <a:pt x="19" y="13"/>
                  </a:cubicBezTo>
                  <a:cubicBezTo>
                    <a:pt x="13" y="14"/>
                    <a:pt x="8" y="16"/>
                    <a:pt x="5" y="18"/>
                  </a:cubicBezTo>
                  <a:cubicBezTo>
                    <a:pt x="3" y="19"/>
                    <a:pt x="1" y="20"/>
                    <a:pt x="1" y="21"/>
                  </a:cubicBezTo>
                  <a:cubicBezTo>
                    <a:pt x="1" y="22"/>
                    <a:pt x="1" y="22"/>
                    <a:pt x="1" y="22"/>
                  </a:cubicBezTo>
                  <a:cubicBezTo>
                    <a:pt x="1" y="23"/>
                    <a:pt x="1" y="23"/>
                    <a:pt x="1" y="23"/>
                  </a:cubicBezTo>
                  <a:cubicBezTo>
                    <a:pt x="1" y="24"/>
                    <a:pt x="2" y="24"/>
                    <a:pt x="3" y="25"/>
                  </a:cubicBezTo>
                  <a:cubicBezTo>
                    <a:pt x="4" y="26"/>
                    <a:pt x="7" y="28"/>
                    <a:pt x="10" y="29"/>
                  </a:cubicBezTo>
                  <a:cubicBezTo>
                    <a:pt x="14" y="30"/>
                    <a:pt x="19" y="32"/>
                    <a:pt x="24" y="32"/>
                  </a:cubicBezTo>
                  <a:cubicBezTo>
                    <a:pt x="23" y="35"/>
                    <a:pt x="23" y="37"/>
                    <a:pt x="22" y="40"/>
                  </a:cubicBezTo>
                  <a:cubicBezTo>
                    <a:pt x="21" y="39"/>
                    <a:pt x="19" y="39"/>
                    <a:pt x="17" y="39"/>
                  </a:cubicBezTo>
                  <a:cubicBezTo>
                    <a:pt x="11" y="38"/>
                    <a:pt x="5" y="36"/>
                    <a:pt x="1" y="33"/>
                  </a:cubicBezTo>
                  <a:cubicBezTo>
                    <a:pt x="1" y="33"/>
                    <a:pt x="1" y="33"/>
                    <a:pt x="1" y="33"/>
                  </a:cubicBezTo>
                  <a:cubicBezTo>
                    <a:pt x="1" y="40"/>
                    <a:pt x="1" y="40"/>
                    <a:pt x="1" y="40"/>
                  </a:cubicBezTo>
                  <a:cubicBezTo>
                    <a:pt x="1" y="40"/>
                    <a:pt x="1" y="40"/>
                    <a:pt x="1" y="41"/>
                  </a:cubicBezTo>
                  <a:cubicBezTo>
                    <a:pt x="1" y="41"/>
                    <a:pt x="2" y="42"/>
                    <a:pt x="3" y="42"/>
                  </a:cubicBezTo>
                  <a:cubicBezTo>
                    <a:pt x="4" y="44"/>
                    <a:pt x="7" y="45"/>
                    <a:pt x="10" y="47"/>
                  </a:cubicBezTo>
                  <a:cubicBezTo>
                    <a:pt x="14" y="48"/>
                    <a:pt x="18" y="49"/>
                    <a:pt x="23" y="49"/>
                  </a:cubicBezTo>
                  <a:cubicBezTo>
                    <a:pt x="23" y="52"/>
                    <a:pt x="24" y="55"/>
                    <a:pt x="24" y="57"/>
                  </a:cubicBezTo>
                  <a:cubicBezTo>
                    <a:pt x="22" y="57"/>
                    <a:pt x="20" y="57"/>
                    <a:pt x="17" y="56"/>
                  </a:cubicBezTo>
                  <a:cubicBezTo>
                    <a:pt x="11" y="55"/>
                    <a:pt x="5" y="53"/>
                    <a:pt x="1" y="51"/>
                  </a:cubicBezTo>
                  <a:cubicBezTo>
                    <a:pt x="1" y="50"/>
                    <a:pt x="1" y="50"/>
                    <a:pt x="0" y="50"/>
                  </a:cubicBezTo>
                  <a:cubicBezTo>
                    <a:pt x="0" y="56"/>
                    <a:pt x="0" y="56"/>
                    <a:pt x="0" y="56"/>
                  </a:cubicBezTo>
                  <a:cubicBezTo>
                    <a:pt x="0" y="56"/>
                    <a:pt x="0" y="57"/>
                    <a:pt x="1" y="57"/>
                  </a:cubicBezTo>
                  <a:cubicBezTo>
                    <a:pt x="1" y="58"/>
                    <a:pt x="2" y="58"/>
                    <a:pt x="2" y="59"/>
                  </a:cubicBezTo>
                  <a:cubicBezTo>
                    <a:pt x="4" y="60"/>
                    <a:pt x="7" y="62"/>
                    <a:pt x="10" y="63"/>
                  </a:cubicBezTo>
                  <a:cubicBezTo>
                    <a:pt x="15" y="65"/>
                    <a:pt x="22" y="66"/>
                    <a:pt x="29" y="67"/>
                  </a:cubicBezTo>
                  <a:cubicBezTo>
                    <a:pt x="30" y="69"/>
                    <a:pt x="32" y="72"/>
                    <a:pt x="35" y="74"/>
                  </a:cubicBezTo>
                  <a:cubicBezTo>
                    <a:pt x="28" y="74"/>
                    <a:pt x="22" y="73"/>
                    <a:pt x="17" y="72"/>
                  </a:cubicBezTo>
                  <a:cubicBezTo>
                    <a:pt x="11" y="71"/>
                    <a:pt x="6" y="69"/>
                    <a:pt x="1" y="67"/>
                  </a:cubicBezTo>
                  <a:cubicBezTo>
                    <a:pt x="1" y="67"/>
                    <a:pt x="1" y="66"/>
                    <a:pt x="1" y="66"/>
                  </a:cubicBezTo>
                  <a:cubicBezTo>
                    <a:pt x="1" y="73"/>
                    <a:pt x="1" y="73"/>
                    <a:pt x="1" y="73"/>
                  </a:cubicBezTo>
                  <a:cubicBezTo>
                    <a:pt x="1" y="73"/>
                    <a:pt x="1" y="73"/>
                    <a:pt x="1" y="74"/>
                  </a:cubicBezTo>
                  <a:cubicBezTo>
                    <a:pt x="1" y="74"/>
                    <a:pt x="2" y="75"/>
                    <a:pt x="3" y="76"/>
                  </a:cubicBezTo>
                  <a:cubicBezTo>
                    <a:pt x="4" y="77"/>
                    <a:pt x="7" y="78"/>
                    <a:pt x="10" y="80"/>
                  </a:cubicBezTo>
                  <a:cubicBezTo>
                    <a:pt x="17" y="82"/>
                    <a:pt x="28" y="84"/>
                    <a:pt x="39" y="84"/>
                  </a:cubicBezTo>
                  <a:cubicBezTo>
                    <a:pt x="42" y="84"/>
                    <a:pt x="45" y="84"/>
                    <a:pt x="48" y="83"/>
                  </a:cubicBezTo>
                  <a:cubicBezTo>
                    <a:pt x="53" y="86"/>
                    <a:pt x="58" y="87"/>
                    <a:pt x="64" y="87"/>
                  </a:cubicBezTo>
                  <a:cubicBezTo>
                    <a:pt x="86" y="87"/>
                    <a:pt x="105" y="67"/>
                    <a:pt x="105" y="44"/>
                  </a:cubicBezTo>
                  <a:cubicBezTo>
                    <a:pt x="105" y="20"/>
                    <a:pt x="86" y="0"/>
                    <a:pt x="64" y="0"/>
                  </a:cubicBezTo>
                  <a:moveTo>
                    <a:pt x="64" y="80"/>
                  </a:moveTo>
                  <a:cubicBezTo>
                    <a:pt x="44" y="80"/>
                    <a:pt x="28" y="64"/>
                    <a:pt x="28" y="44"/>
                  </a:cubicBezTo>
                  <a:cubicBezTo>
                    <a:pt x="28" y="23"/>
                    <a:pt x="44" y="7"/>
                    <a:pt x="64" y="7"/>
                  </a:cubicBezTo>
                  <a:cubicBezTo>
                    <a:pt x="83" y="7"/>
                    <a:pt x="99" y="23"/>
                    <a:pt x="99" y="44"/>
                  </a:cubicBezTo>
                  <a:cubicBezTo>
                    <a:pt x="99" y="64"/>
                    <a:pt x="83" y="80"/>
                    <a:pt x="64" y="8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3" name="Freeform 189">
              <a:extLst>
                <a:ext uri="{FF2B5EF4-FFF2-40B4-BE49-F238E27FC236}">
                  <a16:creationId xmlns:a16="http://schemas.microsoft.com/office/drawing/2014/main" id="{125FC1AD-446E-4C1A-BFDA-51888E5FABAF}"/>
                </a:ext>
              </a:extLst>
            </p:cNvPr>
            <p:cNvSpPr>
              <a:spLocks noChangeAspect="1"/>
            </p:cNvSpPr>
            <p:nvPr/>
          </p:nvSpPr>
          <p:spPr bwMode="auto">
            <a:xfrm>
              <a:off x="7643813" y="5335588"/>
              <a:ext cx="101600" cy="142875"/>
            </a:xfrm>
            <a:custGeom>
              <a:avLst/>
              <a:gdLst>
                <a:gd name="T0" fmla="*/ 32 w 32"/>
                <a:gd name="T1" fmla="*/ 38 h 45"/>
                <a:gd name="T2" fmla="*/ 28 w 32"/>
                <a:gd name="T3" fmla="*/ 35 h 45"/>
                <a:gd name="T4" fmla="*/ 26 w 32"/>
                <a:gd name="T5" fmla="*/ 35 h 45"/>
                <a:gd name="T6" fmla="*/ 20 w 32"/>
                <a:gd name="T7" fmla="*/ 38 h 45"/>
                <a:gd name="T8" fmla="*/ 12 w 32"/>
                <a:gd name="T9" fmla="*/ 31 h 45"/>
                <a:gd name="T10" fmla="*/ 12 w 32"/>
                <a:gd name="T11" fmla="*/ 30 h 45"/>
                <a:gd name="T12" fmla="*/ 26 w 32"/>
                <a:gd name="T13" fmla="*/ 30 h 45"/>
                <a:gd name="T14" fmla="*/ 27 w 32"/>
                <a:gd name="T15" fmla="*/ 29 h 45"/>
                <a:gd name="T16" fmla="*/ 27 w 32"/>
                <a:gd name="T17" fmla="*/ 26 h 45"/>
                <a:gd name="T18" fmla="*/ 26 w 32"/>
                <a:gd name="T19" fmla="*/ 25 h 45"/>
                <a:gd name="T20" fmla="*/ 11 w 32"/>
                <a:gd name="T21" fmla="*/ 25 h 45"/>
                <a:gd name="T22" fmla="*/ 11 w 32"/>
                <a:gd name="T23" fmla="*/ 25 h 45"/>
                <a:gd name="T24" fmla="*/ 11 w 32"/>
                <a:gd name="T25" fmla="*/ 22 h 45"/>
                <a:gd name="T26" fmla="*/ 11 w 32"/>
                <a:gd name="T27" fmla="*/ 21 h 45"/>
                <a:gd name="T28" fmla="*/ 26 w 32"/>
                <a:gd name="T29" fmla="*/ 21 h 45"/>
                <a:gd name="T30" fmla="*/ 27 w 32"/>
                <a:gd name="T31" fmla="*/ 20 h 45"/>
                <a:gd name="T32" fmla="*/ 27 w 32"/>
                <a:gd name="T33" fmla="*/ 17 h 45"/>
                <a:gd name="T34" fmla="*/ 26 w 32"/>
                <a:gd name="T35" fmla="*/ 16 h 45"/>
                <a:gd name="T36" fmla="*/ 11 w 32"/>
                <a:gd name="T37" fmla="*/ 16 h 45"/>
                <a:gd name="T38" fmla="*/ 12 w 32"/>
                <a:gd name="T39" fmla="*/ 15 h 45"/>
                <a:gd name="T40" fmla="*/ 19 w 32"/>
                <a:gd name="T41" fmla="*/ 7 h 45"/>
                <a:gd name="T42" fmla="*/ 25 w 32"/>
                <a:gd name="T43" fmla="*/ 11 h 45"/>
                <a:gd name="T44" fmla="*/ 26 w 32"/>
                <a:gd name="T45" fmla="*/ 12 h 45"/>
                <a:gd name="T46" fmla="*/ 27 w 32"/>
                <a:gd name="T47" fmla="*/ 12 h 45"/>
                <a:gd name="T48" fmla="*/ 31 w 32"/>
                <a:gd name="T49" fmla="*/ 9 h 45"/>
                <a:gd name="T50" fmla="*/ 32 w 32"/>
                <a:gd name="T51" fmla="*/ 8 h 45"/>
                <a:gd name="T52" fmla="*/ 18 w 32"/>
                <a:gd name="T53" fmla="*/ 0 h 45"/>
                <a:gd name="T54" fmla="*/ 2 w 32"/>
                <a:gd name="T55" fmla="*/ 15 h 45"/>
                <a:gd name="T56" fmla="*/ 2 w 32"/>
                <a:gd name="T57" fmla="*/ 16 h 45"/>
                <a:gd name="T58" fmla="*/ 1 w 32"/>
                <a:gd name="T59" fmla="*/ 16 h 45"/>
                <a:gd name="T60" fmla="*/ 0 w 32"/>
                <a:gd name="T61" fmla="*/ 17 h 45"/>
                <a:gd name="T62" fmla="*/ 0 w 32"/>
                <a:gd name="T63" fmla="*/ 20 h 45"/>
                <a:gd name="T64" fmla="*/ 1 w 32"/>
                <a:gd name="T65" fmla="*/ 21 h 45"/>
                <a:gd name="T66" fmla="*/ 2 w 32"/>
                <a:gd name="T67" fmla="*/ 21 h 45"/>
                <a:gd name="T68" fmla="*/ 2 w 32"/>
                <a:gd name="T69" fmla="*/ 22 h 45"/>
                <a:gd name="T70" fmla="*/ 2 w 32"/>
                <a:gd name="T71" fmla="*/ 24 h 45"/>
                <a:gd name="T72" fmla="*/ 2 w 32"/>
                <a:gd name="T73" fmla="*/ 25 h 45"/>
                <a:gd name="T74" fmla="*/ 1 w 32"/>
                <a:gd name="T75" fmla="*/ 25 h 45"/>
                <a:gd name="T76" fmla="*/ 0 w 32"/>
                <a:gd name="T77" fmla="*/ 26 h 45"/>
                <a:gd name="T78" fmla="*/ 0 w 32"/>
                <a:gd name="T79" fmla="*/ 29 h 45"/>
                <a:gd name="T80" fmla="*/ 1 w 32"/>
                <a:gd name="T81" fmla="*/ 30 h 45"/>
                <a:gd name="T82" fmla="*/ 3 w 32"/>
                <a:gd name="T83" fmla="*/ 30 h 45"/>
                <a:gd name="T84" fmla="*/ 3 w 32"/>
                <a:gd name="T85" fmla="*/ 31 h 45"/>
                <a:gd name="T86" fmla="*/ 19 w 32"/>
                <a:gd name="T87" fmla="*/ 45 h 45"/>
                <a:gd name="T88" fmla="*/ 32 w 32"/>
                <a:gd name="T89" fmla="*/ 40 h 45"/>
                <a:gd name="T90" fmla="*/ 32 w 32"/>
                <a:gd name="T91" fmla="*/ 39 h 45"/>
                <a:gd name="T92" fmla="*/ 32 w 32"/>
                <a:gd name="T93" fmla="*/ 3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 h="45">
                  <a:moveTo>
                    <a:pt x="32" y="38"/>
                  </a:moveTo>
                  <a:cubicBezTo>
                    <a:pt x="28" y="35"/>
                    <a:pt x="28" y="35"/>
                    <a:pt x="28" y="35"/>
                  </a:cubicBezTo>
                  <a:cubicBezTo>
                    <a:pt x="27" y="34"/>
                    <a:pt x="27" y="34"/>
                    <a:pt x="26" y="35"/>
                  </a:cubicBezTo>
                  <a:cubicBezTo>
                    <a:pt x="24" y="37"/>
                    <a:pt x="23" y="38"/>
                    <a:pt x="20" y="38"/>
                  </a:cubicBezTo>
                  <a:cubicBezTo>
                    <a:pt x="15" y="38"/>
                    <a:pt x="13" y="36"/>
                    <a:pt x="12" y="31"/>
                  </a:cubicBezTo>
                  <a:cubicBezTo>
                    <a:pt x="12" y="30"/>
                    <a:pt x="12" y="30"/>
                    <a:pt x="12" y="30"/>
                  </a:cubicBezTo>
                  <a:cubicBezTo>
                    <a:pt x="26" y="30"/>
                    <a:pt x="26" y="30"/>
                    <a:pt x="26" y="30"/>
                  </a:cubicBezTo>
                  <a:cubicBezTo>
                    <a:pt x="26" y="30"/>
                    <a:pt x="27" y="30"/>
                    <a:pt x="27" y="29"/>
                  </a:cubicBezTo>
                  <a:cubicBezTo>
                    <a:pt x="27" y="26"/>
                    <a:pt x="27" y="26"/>
                    <a:pt x="27" y="26"/>
                  </a:cubicBezTo>
                  <a:cubicBezTo>
                    <a:pt x="27" y="26"/>
                    <a:pt x="26" y="25"/>
                    <a:pt x="26" y="25"/>
                  </a:cubicBezTo>
                  <a:cubicBezTo>
                    <a:pt x="11" y="25"/>
                    <a:pt x="11" y="25"/>
                    <a:pt x="11" y="25"/>
                  </a:cubicBezTo>
                  <a:cubicBezTo>
                    <a:pt x="11" y="25"/>
                    <a:pt x="11" y="25"/>
                    <a:pt x="11" y="25"/>
                  </a:cubicBezTo>
                  <a:cubicBezTo>
                    <a:pt x="11" y="24"/>
                    <a:pt x="11" y="23"/>
                    <a:pt x="11" y="22"/>
                  </a:cubicBezTo>
                  <a:cubicBezTo>
                    <a:pt x="11" y="21"/>
                    <a:pt x="11" y="21"/>
                    <a:pt x="11" y="21"/>
                  </a:cubicBezTo>
                  <a:cubicBezTo>
                    <a:pt x="26" y="21"/>
                    <a:pt x="26" y="21"/>
                    <a:pt x="26" y="21"/>
                  </a:cubicBezTo>
                  <a:cubicBezTo>
                    <a:pt x="26" y="21"/>
                    <a:pt x="27" y="20"/>
                    <a:pt x="27" y="20"/>
                  </a:cubicBezTo>
                  <a:cubicBezTo>
                    <a:pt x="27" y="17"/>
                    <a:pt x="27" y="17"/>
                    <a:pt x="27" y="17"/>
                  </a:cubicBezTo>
                  <a:cubicBezTo>
                    <a:pt x="27" y="16"/>
                    <a:pt x="26" y="16"/>
                    <a:pt x="26" y="16"/>
                  </a:cubicBezTo>
                  <a:cubicBezTo>
                    <a:pt x="11" y="16"/>
                    <a:pt x="11" y="16"/>
                    <a:pt x="11" y="16"/>
                  </a:cubicBezTo>
                  <a:cubicBezTo>
                    <a:pt x="12" y="15"/>
                    <a:pt x="12" y="15"/>
                    <a:pt x="12" y="15"/>
                  </a:cubicBezTo>
                  <a:cubicBezTo>
                    <a:pt x="12" y="10"/>
                    <a:pt x="14" y="7"/>
                    <a:pt x="19" y="7"/>
                  </a:cubicBezTo>
                  <a:cubicBezTo>
                    <a:pt x="22" y="7"/>
                    <a:pt x="24" y="9"/>
                    <a:pt x="25" y="11"/>
                  </a:cubicBezTo>
                  <a:cubicBezTo>
                    <a:pt x="25" y="12"/>
                    <a:pt x="26" y="12"/>
                    <a:pt x="26" y="12"/>
                  </a:cubicBezTo>
                  <a:cubicBezTo>
                    <a:pt x="26" y="12"/>
                    <a:pt x="26" y="12"/>
                    <a:pt x="27" y="12"/>
                  </a:cubicBezTo>
                  <a:cubicBezTo>
                    <a:pt x="31" y="9"/>
                    <a:pt x="31" y="9"/>
                    <a:pt x="31" y="9"/>
                  </a:cubicBezTo>
                  <a:cubicBezTo>
                    <a:pt x="32" y="9"/>
                    <a:pt x="32" y="8"/>
                    <a:pt x="32" y="8"/>
                  </a:cubicBezTo>
                  <a:cubicBezTo>
                    <a:pt x="29" y="3"/>
                    <a:pt x="25" y="0"/>
                    <a:pt x="18" y="0"/>
                  </a:cubicBezTo>
                  <a:cubicBezTo>
                    <a:pt x="9" y="0"/>
                    <a:pt x="4" y="5"/>
                    <a:pt x="2" y="15"/>
                  </a:cubicBezTo>
                  <a:cubicBezTo>
                    <a:pt x="2" y="16"/>
                    <a:pt x="2" y="16"/>
                    <a:pt x="2" y="16"/>
                  </a:cubicBezTo>
                  <a:cubicBezTo>
                    <a:pt x="1" y="16"/>
                    <a:pt x="1" y="16"/>
                    <a:pt x="1" y="16"/>
                  </a:cubicBezTo>
                  <a:cubicBezTo>
                    <a:pt x="0" y="16"/>
                    <a:pt x="0" y="16"/>
                    <a:pt x="0" y="17"/>
                  </a:cubicBezTo>
                  <a:cubicBezTo>
                    <a:pt x="0" y="20"/>
                    <a:pt x="0" y="20"/>
                    <a:pt x="0" y="20"/>
                  </a:cubicBezTo>
                  <a:cubicBezTo>
                    <a:pt x="0" y="20"/>
                    <a:pt x="0" y="21"/>
                    <a:pt x="1" y="21"/>
                  </a:cubicBezTo>
                  <a:cubicBezTo>
                    <a:pt x="2" y="21"/>
                    <a:pt x="2" y="21"/>
                    <a:pt x="2" y="21"/>
                  </a:cubicBezTo>
                  <a:cubicBezTo>
                    <a:pt x="2" y="22"/>
                    <a:pt x="2" y="22"/>
                    <a:pt x="2" y="22"/>
                  </a:cubicBezTo>
                  <a:cubicBezTo>
                    <a:pt x="2" y="23"/>
                    <a:pt x="2" y="24"/>
                    <a:pt x="2" y="24"/>
                  </a:cubicBezTo>
                  <a:cubicBezTo>
                    <a:pt x="2" y="25"/>
                    <a:pt x="2" y="25"/>
                    <a:pt x="2" y="25"/>
                  </a:cubicBezTo>
                  <a:cubicBezTo>
                    <a:pt x="1" y="25"/>
                    <a:pt x="1" y="25"/>
                    <a:pt x="1" y="25"/>
                  </a:cubicBezTo>
                  <a:cubicBezTo>
                    <a:pt x="0" y="25"/>
                    <a:pt x="0" y="26"/>
                    <a:pt x="0" y="26"/>
                  </a:cubicBezTo>
                  <a:cubicBezTo>
                    <a:pt x="0" y="29"/>
                    <a:pt x="0" y="29"/>
                    <a:pt x="0" y="29"/>
                  </a:cubicBezTo>
                  <a:cubicBezTo>
                    <a:pt x="0" y="30"/>
                    <a:pt x="0" y="30"/>
                    <a:pt x="1" y="30"/>
                  </a:cubicBezTo>
                  <a:cubicBezTo>
                    <a:pt x="3" y="30"/>
                    <a:pt x="3" y="30"/>
                    <a:pt x="3" y="30"/>
                  </a:cubicBezTo>
                  <a:cubicBezTo>
                    <a:pt x="3" y="31"/>
                    <a:pt x="3" y="31"/>
                    <a:pt x="3" y="31"/>
                  </a:cubicBezTo>
                  <a:cubicBezTo>
                    <a:pt x="5" y="40"/>
                    <a:pt x="10" y="45"/>
                    <a:pt x="19" y="45"/>
                  </a:cubicBezTo>
                  <a:cubicBezTo>
                    <a:pt x="23" y="45"/>
                    <a:pt x="27" y="44"/>
                    <a:pt x="32" y="40"/>
                  </a:cubicBezTo>
                  <a:cubicBezTo>
                    <a:pt x="32" y="39"/>
                    <a:pt x="32" y="39"/>
                    <a:pt x="32" y="39"/>
                  </a:cubicBezTo>
                  <a:cubicBezTo>
                    <a:pt x="32" y="38"/>
                    <a:pt x="32" y="38"/>
                    <a:pt x="32" y="38"/>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3" name="Rectangle 22">
            <a:extLst>
              <a:ext uri="{FF2B5EF4-FFF2-40B4-BE49-F238E27FC236}">
                <a16:creationId xmlns:a16="http://schemas.microsoft.com/office/drawing/2014/main" id="{643EFB50-A34B-4D0D-BFF0-95E2C396925F}"/>
              </a:ext>
            </a:extLst>
          </p:cNvPr>
          <p:cNvSpPr/>
          <p:nvPr/>
        </p:nvSpPr>
        <p:spPr>
          <a:xfrm>
            <a:off x="0" y="6672649"/>
            <a:ext cx="12192000" cy="185351"/>
          </a:xfrm>
          <a:prstGeom prst="rect">
            <a:avLst/>
          </a:prstGeom>
          <a:solidFill>
            <a:srgbClr val="20A2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47887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8"/>
          <p:cNvSpPr>
            <a:spLocks noGrp="1"/>
          </p:cNvSpPr>
          <p:nvPr>
            <p:ph type="title"/>
          </p:nvPr>
        </p:nvSpPr>
        <p:spPr>
          <a:xfrm>
            <a:off x="2243138" y="1089025"/>
            <a:ext cx="7740650" cy="369888"/>
          </a:xfrm>
        </p:spPr>
        <p:txBody>
          <a:bodyPr>
            <a:normAutofit fontScale="90000"/>
          </a:bodyPr>
          <a:lstStyle/>
          <a:p>
            <a:r>
              <a:rPr lang="en-GB" altLang="en-US" dirty="0">
                <a:latin typeface="RN House Sans"/>
                <a:ea typeface="RN House Sans"/>
                <a:cs typeface="RN House Sans"/>
              </a:rPr>
              <a:t>Text/Email Scams</a:t>
            </a:r>
          </a:p>
        </p:txBody>
      </p:sp>
      <p:pic>
        <p:nvPicPr>
          <p:cNvPr id="23" name="Picture 3">
            <a:extLst>
              <a:ext uri="{FF2B5EF4-FFF2-40B4-BE49-F238E27FC236}">
                <a16:creationId xmlns:a16="http://schemas.microsoft.com/office/drawing/2014/main" id="{459F8828-3EEC-43C6-9CC5-C8F6668EF10D}"/>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9287" b="99568" l="6790" r="97318">
                        <a14:foregroundMark x1="90947" y1="19438" x2="71668" y2="96976"/>
                        <a14:foregroundMark x1="28332" y1="20302" x2="9388" y2="94600"/>
                      </a14:backgroundRemoval>
                    </a14:imgEffect>
                  </a14:imgLayer>
                </a14:imgProps>
              </a:ext>
              <a:ext uri="{28A0092B-C50C-407E-A947-70E740481C1C}">
                <a14:useLocalDpi xmlns:a14="http://schemas.microsoft.com/office/drawing/2010/main" val="0"/>
              </a:ext>
            </a:extLst>
          </a:blip>
          <a:srcRect l="9047" t="15302" r="7464"/>
          <a:stretch/>
        </p:blipFill>
        <p:spPr bwMode="auto">
          <a:xfrm>
            <a:off x="2243139" y="2118879"/>
            <a:ext cx="7776469" cy="3190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a:extLst>
              <a:ext uri="{FF2B5EF4-FFF2-40B4-BE49-F238E27FC236}">
                <a16:creationId xmlns:a16="http://schemas.microsoft.com/office/drawing/2014/main" id="{EF34C3C4-9D2B-4010-BD34-6D3AF6D51816}"/>
              </a:ext>
            </a:extLst>
          </p:cNvPr>
          <p:cNvSpPr/>
          <p:nvPr/>
        </p:nvSpPr>
        <p:spPr>
          <a:xfrm>
            <a:off x="0" y="6672649"/>
            <a:ext cx="12192000" cy="185351"/>
          </a:xfrm>
          <a:prstGeom prst="rect">
            <a:avLst/>
          </a:prstGeom>
          <a:solidFill>
            <a:srgbClr val="20A2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08453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8"/>
          <p:cNvSpPr>
            <a:spLocks noGrp="1"/>
          </p:cNvSpPr>
          <p:nvPr>
            <p:ph type="title"/>
          </p:nvPr>
        </p:nvSpPr>
        <p:spPr>
          <a:xfrm>
            <a:off x="2243138" y="1089025"/>
            <a:ext cx="7740650" cy="369888"/>
          </a:xfrm>
        </p:spPr>
        <p:txBody>
          <a:bodyPr>
            <a:normAutofit fontScale="90000"/>
          </a:bodyPr>
          <a:lstStyle/>
          <a:p>
            <a:r>
              <a:rPr lang="en-GB" altLang="en-US" dirty="0">
                <a:latin typeface="RN House Sans"/>
                <a:ea typeface="RN House Sans"/>
                <a:cs typeface="RN House Sans"/>
              </a:rPr>
              <a:t>	</a:t>
            </a:r>
          </a:p>
        </p:txBody>
      </p:sp>
      <p:sp>
        <p:nvSpPr>
          <p:cNvPr id="4" name="Pentagon 5">
            <a:extLst>
              <a:ext uri="{FF2B5EF4-FFF2-40B4-BE49-F238E27FC236}">
                <a16:creationId xmlns:a16="http://schemas.microsoft.com/office/drawing/2014/main" id="{5EB346FC-C210-498A-A726-DCE02B4236CA}"/>
              </a:ext>
            </a:extLst>
          </p:cNvPr>
          <p:cNvSpPr>
            <a:spLocks/>
          </p:cNvSpPr>
          <p:nvPr/>
        </p:nvSpPr>
        <p:spPr bwMode="auto">
          <a:xfrm flipH="1">
            <a:off x="2879661" y="1901701"/>
            <a:ext cx="4743582" cy="842689"/>
          </a:xfrm>
          <a:prstGeom prst="homePlate">
            <a:avLst/>
          </a:prstGeom>
          <a:solidFill>
            <a:srgbClr val="DDDDD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000" tIns="90000" rIns="90000" bIns="90000" numCol="1" spcCol="0" rtlCol="0" fromWordArt="0" anchor="ctr" anchorCtr="0" forceAA="0" compatLnSpc="1">
            <a:prstTxWarp prst="textNoShape">
              <a:avLst/>
            </a:prstTxWarp>
            <a:noAutofit/>
          </a:bodyPr>
          <a:lstStyle/>
          <a:p>
            <a:pPr marL="82550"/>
            <a:r>
              <a:rPr lang="en-GB" sz="1400" b="1" dirty="0">
                <a:solidFill>
                  <a:srgbClr val="717F88"/>
                </a:solidFill>
                <a:latin typeface="RN House Sans Light" panose="020B0404020203020204" pitchFamily="34" charset="0"/>
              </a:rPr>
              <a:t>Never </a:t>
            </a:r>
            <a:r>
              <a:rPr lang="en-GB" sz="1400" dirty="0">
                <a:solidFill>
                  <a:srgbClr val="717F88"/>
                </a:solidFill>
                <a:latin typeface="RN House Sans Light" panose="020B0404020203020204" pitchFamily="34" charset="0"/>
              </a:rPr>
              <a:t>give remote access to your laptop or </a:t>
            </a:r>
            <a:br>
              <a:rPr lang="en-GB" sz="1400" dirty="0">
                <a:solidFill>
                  <a:srgbClr val="717F88"/>
                </a:solidFill>
                <a:latin typeface="RN House Sans Light" panose="020B0404020203020204" pitchFamily="34" charset="0"/>
              </a:rPr>
            </a:br>
            <a:r>
              <a:rPr lang="en-GB" sz="1400" dirty="0">
                <a:solidFill>
                  <a:srgbClr val="717F88"/>
                </a:solidFill>
                <a:latin typeface="RN House Sans Light" panose="020B0404020203020204" pitchFamily="34" charset="0"/>
              </a:rPr>
              <a:t>home computer</a:t>
            </a:r>
          </a:p>
        </p:txBody>
      </p:sp>
      <p:sp>
        <p:nvSpPr>
          <p:cNvPr id="5" name="Pentagon 5">
            <a:extLst>
              <a:ext uri="{FF2B5EF4-FFF2-40B4-BE49-F238E27FC236}">
                <a16:creationId xmlns:a16="http://schemas.microsoft.com/office/drawing/2014/main" id="{317BF95A-FF91-4752-A68F-08331F41B514}"/>
              </a:ext>
            </a:extLst>
          </p:cNvPr>
          <p:cNvSpPr>
            <a:spLocks/>
          </p:cNvSpPr>
          <p:nvPr/>
        </p:nvSpPr>
        <p:spPr bwMode="auto">
          <a:xfrm flipH="1">
            <a:off x="2879661" y="2971846"/>
            <a:ext cx="4743582" cy="842689"/>
          </a:xfrm>
          <a:prstGeom prst="homePlate">
            <a:avLst/>
          </a:prstGeom>
          <a:solidFill>
            <a:srgbClr val="DDDDD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000" tIns="90000" rIns="90000" bIns="90000" numCol="1" spcCol="0" rtlCol="0" fromWordArt="0" anchor="ctr" anchorCtr="0" forceAA="0" compatLnSpc="1">
            <a:prstTxWarp prst="textNoShape">
              <a:avLst/>
            </a:prstTxWarp>
            <a:noAutofit/>
          </a:bodyPr>
          <a:lstStyle/>
          <a:p>
            <a:pPr marL="82550"/>
            <a:r>
              <a:rPr lang="en-GB" sz="1400" b="1" dirty="0">
                <a:solidFill>
                  <a:srgbClr val="717F88"/>
                </a:solidFill>
                <a:latin typeface="RN House Sans Light" panose="020B0404020203020204" pitchFamily="34" charset="0"/>
              </a:rPr>
              <a:t>Always </a:t>
            </a:r>
            <a:r>
              <a:rPr lang="en-GB" sz="1400" dirty="0">
                <a:solidFill>
                  <a:srgbClr val="717F88"/>
                </a:solidFill>
                <a:latin typeface="RN House Sans Light" panose="020B0404020203020204" pitchFamily="34" charset="0"/>
              </a:rPr>
              <a:t>verify the caller using an independently </a:t>
            </a:r>
            <a:br>
              <a:rPr lang="en-GB" sz="1400" dirty="0">
                <a:solidFill>
                  <a:srgbClr val="717F88"/>
                </a:solidFill>
                <a:latin typeface="RN House Sans Light" panose="020B0404020203020204" pitchFamily="34" charset="0"/>
              </a:rPr>
            </a:br>
            <a:r>
              <a:rPr lang="en-GB" sz="1400" dirty="0">
                <a:solidFill>
                  <a:srgbClr val="717F88"/>
                </a:solidFill>
                <a:latin typeface="RN House Sans Light" panose="020B0404020203020204" pitchFamily="34" charset="0"/>
              </a:rPr>
              <a:t>verified telephone number such as one from our website / back of your bank card </a:t>
            </a:r>
          </a:p>
        </p:txBody>
      </p:sp>
      <p:sp>
        <p:nvSpPr>
          <p:cNvPr id="6" name="Pentagon 5">
            <a:extLst>
              <a:ext uri="{FF2B5EF4-FFF2-40B4-BE49-F238E27FC236}">
                <a16:creationId xmlns:a16="http://schemas.microsoft.com/office/drawing/2014/main" id="{9326ED12-3211-4B91-8D1B-3151B714E3C0}"/>
              </a:ext>
            </a:extLst>
          </p:cNvPr>
          <p:cNvSpPr>
            <a:spLocks/>
          </p:cNvSpPr>
          <p:nvPr/>
        </p:nvSpPr>
        <p:spPr bwMode="auto">
          <a:xfrm flipH="1">
            <a:off x="2879661" y="4041991"/>
            <a:ext cx="4743582" cy="842689"/>
          </a:xfrm>
          <a:prstGeom prst="homePlate">
            <a:avLst/>
          </a:prstGeom>
          <a:solidFill>
            <a:srgbClr val="DDDDD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000" tIns="90000" rIns="90000" bIns="90000" numCol="1" spcCol="0" rtlCol="0" fromWordArt="0" anchor="ctr" anchorCtr="0" forceAA="0" compatLnSpc="1">
            <a:prstTxWarp prst="textNoShape">
              <a:avLst/>
            </a:prstTxWarp>
            <a:noAutofit/>
          </a:bodyPr>
          <a:lstStyle/>
          <a:p>
            <a:pPr marL="82550"/>
            <a:r>
              <a:rPr lang="en-GB" sz="1400" dirty="0">
                <a:solidFill>
                  <a:srgbClr val="717F88"/>
                </a:solidFill>
                <a:latin typeface="RN House Sans Light" panose="020B0404020203020204" pitchFamily="34" charset="0"/>
              </a:rPr>
              <a:t>The bank or police will </a:t>
            </a:r>
            <a:r>
              <a:rPr lang="en-GB" sz="1400" b="1" dirty="0">
                <a:solidFill>
                  <a:srgbClr val="717F88"/>
                </a:solidFill>
                <a:latin typeface="RN House Sans Light" panose="020B0404020203020204" pitchFamily="34" charset="0"/>
              </a:rPr>
              <a:t>never </a:t>
            </a:r>
            <a:r>
              <a:rPr lang="en-GB" sz="1400" dirty="0">
                <a:solidFill>
                  <a:srgbClr val="717F88"/>
                </a:solidFill>
                <a:latin typeface="RN House Sans Light" panose="020B0404020203020204" pitchFamily="34" charset="0"/>
              </a:rPr>
              <a:t>ask you to </a:t>
            </a:r>
            <a:br>
              <a:rPr lang="en-GB" sz="1400" dirty="0">
                <a:solidFill>
                  <a:srgbClr val="717F88"/>
                </a:solidFill>
                <a:latin typeface="RN House Sans Light" panose="020B0404020203020204" pitchFamily="34" charset="0"/>
              </a:rPr>
            </a:br>
            <a:r>
              <a:rPr lang="en-GB" sz="1400" dirty="0">
                <a:solidFill>
                  <a:srgbClr val="717F88"/>
                </a:solidFill>
                <a:latin typeface="RN House Sans Light" panose="020B0404020203020204" pitchFamily="34" charset="0"/>
              </a:rPr>
              <a:t>move your money to a ‘safe account’.</a:t>
            </a:r>
          </a:p>
        </p:txBody>
      </p:sp>
      <p:sp>
        <p:nvSpPr>
          <p:cNvPr id="7" name="Pentagon 5">
            <a:extLst>
              <a:ext uri="{FF2B5EF4-FFF2-40B4-BE49-F238E27FC236}">
                <a16:creationId xmlns:a16="http://schemas.microsoft.com/office/drawing/2014/main" id="{F1757AE2-FD41-4BB8-8310-646B3C59CE80}"/>
              </a:ext>
            </a:extLst>
          </p:cNvPr>
          <p:cNvSpPr>
            <a:spLocks/>
          </p:cNvSpPr>
          <p:nvPr/>
        </p:nvSpPr>
        <p:spPr bwMode="auto">
          <a:xfrm flipH="1">
            <a:off x="2879661" y="5112137"/>
            <a:ext cx="4743582" cy="842689"/>
          </a:xfrm>
          <a:prstGeom prst="homePlate">
            <a:avLst/>
          </a:prstGeom>
          <a:solidFill>
            <a:srgbClr val="DDDDD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000" tIns="90000" rIns="90000" bIns="90000" numCol="1" spcCol="0" rtlCol="0" fromWordArt="0" anchor="ctr" anchorCtr="0" forceAA="0" compatLnSpc="1">
            <a:prstTxWarp prst="textNoShape">
              <a:avLst/>
            </a:prstTxWarp>
            <a:noAutofit/>
          </a:bodyPr>
          <a:lstStyle/>
          <a:p>
            <a:pPr marL="82550"/>
            <a:r>
              <a:rPr lang="en-GB" sz="1400" dirty="0">
                <a:solidFill>
                  <a:srgbClr val="717F88"/>
                </a:solidFill>
                <a:latin typeface="RN House Sans Light" panose="020B0404020203020204" pitchFamily="34" charset="0"/>
              </a:rPr>
              <a:t>You will never receive a genuine call to tell </a:t>
            </a:r>
            <a:br>
              <a:rPr lang="en-GB" sz="1400" dirty="0">
                <a:solidFill>
                  <a:srgbClr val="717F88"/>
                </a:solidFill>
                <a:latin typeface="RN House Sans Light" panose="020B0404020203020204" pitchFamily="34" charset="0"/>
              </a:rPr>
            </a:br>
            <a:r>
              <a:rPr lang="en-GB" sz="1400" dirty="0">
                <a:solidFill>
                  <a:srgbClr val="717F88"/>
                </a:solidFill>
                <a:latin typeface="RN House Sans Light" panose="020B0404020203020204" pitchFamily="34" charset="0"/>
              </a:rPr>
              <a:t>you your Wi-Fi or internet is slow </a:t>
            </a:r>
          </a:p>
        </p:txBody>
      </p:sp>
      <p:sp>
        <p:nvSpPr>
          <p:cNvPr id="8" name="Freeform 8">
            <a:extLst>
              <a:ext uri="{FF2B5EF4-FFF2-40B4-BE49-F238E27FC236}">
                <a16:creationId xmlns:a16="http://schemas.microsoft.com/office/drawing/2014/main" id="{5F982F55-B6A7-4AD6-B2D8-73F200493E82}"/>
              </a:ext>
            </a:extLst>
          </p:cNvPr>
          <p:cNvSpPr>
            <a:spLocks/>
          </p:cNvSpPr>
          <p:nvPr/>
        </p:nvSpPr>
        <p:spPr bwMode="auto">
          <a:xfrm flipH="1">
            <a:off x="2243136" y="2132845"/>
            <a:ext cx="631486" cy="117204"/>
          </a:xfrm>
          <a:custGeom>
            <a:avLst/>
            <a:gdLst>
              <a:gd name="T0" fmla="*/ 386 w 386"/>
              <a:gd name="T1" fmla="*/ 56 h 114"/>
              <a:gd name="T2" fmla="*/ 194 w 386"/>
              <a:gd name="T3" fmla="*/ 0 h 114"/>
              <a:gd name="T4" fmla="*/ 0 w 386"/>
              <a:gd name="T5" fmla="*/ 56 h 114"/>
              <a:gd name="T6" fmla="*/ 194 w 386"/>
              <a:gd name="T7" fmla="*/ 114 h 114"/>
              <a:gd name="T8" fmla="*/ 386 w 386"/>
              <a:gd name="T9" fmla="*/ 56 h 114"/>
            </a:gdLst>
            <a:ahLst/>
            <a:cxnLst>
              <a:cxn ang="0">
                <a:pos x="T0" y="T1"/>
              </a:cxn>
              <a:cxn ang="0">
                <a:pos x="T2" y="T3"/>
              </a:cxn>
              <a:cxn ang="0">
                <a:pos x="T4" y="T5"/>
              </a:cxn>
              <a:cxn ang="0">
                <a:pos x="T6" y="T7"/>
              </a:cxn>
              <a:cxn ang="0">
                <a:pos x="T8" y="T9"/>
              </a:cxn>
            </a:cxnLst>
            <a:rect l="0" t="0" r="r" b="b"/>
            <a:pathLst>
              <a:path w="386" h="114">
                <a:moveTo>
                  <a:pt x="386" y="56"/>
                </a:moveTo>
                <a:lnTo>
                  <a:pt x="194" y="0"/>
                </a:lnTo>
                <a:lnTo>
                  <a:pt x="0" y="56"/>
                </a:lnTo>
                <a:lnTo>
                  <a:pt x="194" y="114"/>
                </a:lnTo>
                <a:lnTo>
                  <a:pt x="386" y="56"/>
                </a:lnTo>
              </a:path>
            </a:pathLst>
          </a:custGeom>
          <a:solidFill>
            <a:srgbClr val="1D3B8D"/>
          </a:solidFill>
          <a:ln>
            <a:noFill/>
          </a:ln>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GB" sz="1400" dirty="0">
              <a:solidFill>
                <a:srgbClr val="717F88"/>
              </a:solidFill>
              <a:latin typeface="RN House Sans Light" panose="020B0404020203020204" pitchFamily="34" charset="0"/>
            </a:endParaRPr>
          </a:p>
        </p:txBody>
      </p:sp>
      <p:sp>
        <p:nvSpPr>
          <p:cNvPr id="9" name="Freeform 8">
            <a:extLst>
              <a:ext uri="{FF2B5EF4-FFF2-40B4-BE49-F238E27FC236}">
                <a16:creationId xmlns:a16="http://schemas.microsoft.com/office/drawing/2014/main" id="{603E1936-7434-44EE-ABBC-AAC24A634FAB}"/>
              </a:ext>
            </a:extLst>
          </p:cNvPr>
          <p:cNvSpPr>
            <a:spLocks/>
          </p:cNvSpPr>
          <p:nvPr/>
        </p:nvSpPr>
        <p:spPr bwMode="auto">
          <a:xfrm flipH="1">
            <a:off x="2243136" y="3202990"/>
            <a:ext cx="631486" cy="117204"/>
          </a:xfrm>
          <a:custGeom>
            <a:avLst/>
            <a:gdLst>
              <a:gd name="T0" fmla="*/ 386 w 386"/>
              <a:gd name="T1" fmla="*/ 56 h 114"/>
              <a:gd name="T2" fmla="*/ 194 w 386"/>
              <a:gd name="T3" fmla="*/ 0 h 114"/>
              <a:gd name="T4" fmla="*/ 0 w 386"/>
              <a:gd name="T5" fmla="*/ 56 h 114"/>
              <a:gd name="T6" fmla="*/ 194 w 386"/>
              <a:gd name="T7" fmla="*/ 114 h 114"/>
              <a:gd name="T8" fmla="*/ 386 w 386"/>
              <a:gd name="T9" fmla="*/ 56 h 114"/>
            </a:gdLst>
            <a:ahLst/>
            <a:cxnLst>
              <a:cxn ang="0">
                <a:pos x="T0" y="T1"/>
              </a:cxn>
              <a:cxn ang="0">
                <a:pos x="T2" y="T3"/>
              </a:cxn>
              <a:cxn ang="0">
                <a:pos x="T4" y="T5"/>
              </a:cxn>
              <a:cxn ang="0">
                <a:pos x="T6" y="T7"/>
              </a:cxn>
              <a:cxn ang="0">
                <a:pos x="T8" y="T9"/>
              </a:cxn>
            </a:cxnLst>
            <a:rect l="0" t="0" r="r" b="b"/>
            <a:pathLst>
              <a:path w="386" h="114">
                <a:moveTo>
                  <a:pt x="386" y="56"/>
                </a:moveTo>
                <a:lnTo>
                  <a:pt x="194" y="0"/>
                </a:lnTo>
                <a:lnTo>
                  <a:pt x="0" y="56"/>
                </a:lnTo>
                <a:lnTo>
                  <a:pt x="194" y="114"/>
                </a:lnTo>
                <a:lnTo>
                  <a:pt x="386" y="56"/>
                </a:lnTo>
              </a:path>
            </a:pathLst>
          </a:custGeom>
          <a:solidFill>
            <a:srgbClr val="1D3B8D"/>
          </a:solidFill>
          <a:ln>
            <a:noFill/>
          </a:ln>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GB" sz="1400" dirty="0">
              <a:solidFill>
                <a:srgbClr val="717F88"/>
              </a:solidFill>
              <a:latin typeface="RN House Sans Light" panose="020B0404020203020204" pitchFamily="34" charset="0"/>
            </a:endParaRPr>
          </a:p>
        </p:txBody>
      </p:sp>
      <p:sp>
        <p:nvSpPr>
          <p:cNvPr id="10" name="Freeform 8">
            <a:extLst>
              <a:ext uri="{FF2B5EF4-FFF2-40B4-BE49-F238E27FC236}">
                <a16:creationId xmlns:a16="http://schemas.microsoft.com/office/drawing/2014/main" id="{75287D94-AE38-4477-BB20-05A5FD7E40E6}"/>
              </a:ext>
            </a:extLst>
          </p:cNvPr>
          <p:cNvSpPr>
            <a:spLocks/>
          </p:cNvSpPr>
          <p:nvPr/>
        </p:nvSpPr>
        <p:spPr bwMode="auto">
          <a:xfrm flipH="1">
            <a:off x="2243136" y="4273135"/>
            <a:ext cx="631486" cy="117204"/>
          </a:xfrm>
          <a:custGeom>
            <a:avLst/>
            <a:gdLst>
              <a:gd name="T0" fmla="*/ 386 w 386"/>
              <a:gd name="T1" fmla="*/ 56 h 114"/>
              <a:gd name="T2" fmla="*/ 194 w 386"/>
              <a:gd name="T3" fmla="*/ 0 h 114"/>
              <a:gd name="T4" fmla="*/ 0 w 386"/>
              <a:gd name="T5" fmla="*/ 56 h 114"/>
              <a:gd name="T6" fmla="*/ 194 w 386"/>
              <a:gd name="T7" fmla="*/ 114 h 114"/>
              <a:gd name="T8" fmla="*/ 386 w 386"/>
              <a:gd name="T9" fmla="*/ 56 h 114"/>
            </a:gdLst>
            <a:ahLst/>
            <a:cxnLst>
              <a:cxn ang="0">
                <a:pos x="T0" y="T1"/>
              </a:cxn>
              <a:cxn ang="0">
                <a:pos x="T2" y="T3"/>
              </a:cxn>
              <a:cxn ang="0">
                <a:pos x="T4" y="T5"/>
              </a:cxn>
              <a:cxn ang="0">
                <a:pos x="T6" y="T7"/>
              </a:cxn>
              <a:cxn ang="0">
                <a:pos x="T8" y="T9"/>
              </a:cxn>
            </a:cxnLst>
            <a:rect l="0" t="0" r="r" b="b"/>
            <a:pathLst>
              <a:path w="386" h="114">
                <a:moveTo>
                  <a:pt x="386" y="56"/>
                </a:moveTo>
                <a:lnTo>
                  <a:pt x="194" y="0"/>
                </a:lnTo>
                <a:lnTo>
                  <a:pt x="0" y="56"/>
                </a:lnTo>
                <a:lnTo>
                  <a:pt x="194" y="114"/>
                </a:lnTo>
                <a:lnTo>
                  <a:pt x="386" y="56"/>
                </a:lnTo>
              </a:path>
            </a:pathLst>
          </a:custGeom>
          <a:solidFill>
            <a:srgbClr val="1D3B8D"/>
          </a:solidFill>
          <a:ln>
            <a:noFill/>
          </a:ln>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GB" sz="1400" dirty="0">
              <a:solidFill>
                <a:srgbClr val="717F88"/>
              </a:solidFill>
              <a:latin typeface="RN House Sans Light" panose="020B0404020203020204" pitchFamily="34" charset="0"/>
            </a:endParaRPr>
          </a:p>
        </p:txBody>
      </p:sp>
      <p:sp>
        <p:nvSpPr>
          <p:cNvPr id="11" name="Freeform 8">
            <a:extLst>
              <a:ext uri="{FF2B5EF4-FFF2-40B4-BE49-F238E27FC236}">
                <a16:creationId xmlns:a16="http://schemas.microsoft.com/office/drawing/2014/main" id="{B3407A97-BF56-45EE-AEEB-1579D75B2704}"/>
              </a:ext>
            </a:extLst>
          </p:cNvPr>
          <p:cNvSpPr>
            <a:spLocks/>
          </p:cNvSpPr>
          <p:nvPr/>
        </p:nvSpPr>
        <p:spPr bwMode="auto">
          <a:xfrm flipH="1">
            <a:off x="2243136" y="5343281"/>
            <a:ext cx="631486" cy="117204"/>
          </a:xfrm>
          <a:custGeom>
            <a:avLst/>
            <a:gdLst>
              <a:gd name="T0" fmla="*/ 386 w 386"/>
              <a:gd name="T1" fmla="*/ 56 h 114"/>
              <a:gd name="T2" fmla="*/ 194 w 386"/>
              <a:gd name="T3" fmla="*/ 0 h 114"/>
              <a:gd name="T4" fmla="*/ 0 w 386"/>
              <a:gd name="T5" fmla="*/ 56 h 114"/>
              <a:gd name="T6" fmla="*/ 194 w 386"/>
              <a:gd name="T7" fmla="*/ 114 h 114"/>
              <a:gd name="T8" fmla="*/ 386 w 386"/>
              <a:gd name="T9" fmla="*/ 56 h 114"/>
            </a:gdLst>
            <a:ahLst/>
            <a:cxnLst>
              <a:cxn ang="0">
                <a:pos x="T0" y="T1"/>
              </a:cxn>
              <a:cxn ang="0">
                <a:pos x="T2" y="T3"/>
              </a:cxn>
              <a:cxn ang="0">
                <a:pos x="T4" y="T5"/>
              </a:cxn>
              <a:cxn ang="0">
                <a:pos x="T6" y="T7"/>
              </a:cxn>
              <a:cxn ang="0">
                <a:pos x="T8" y="T9"/>
              </a:cxn>
            </a:cxnLst>
            <a:rect l="0" t="0" r="r" b="b"/>
            <a:pathLst>
              <a:path w="386" h="114">
                <a:moveTo>
                  <a:pt x="386" y="56"/>
                </a:moveTo>
                <a:lnTo>
                  <a:pt x="194" y="0"/>
                </a:lnTo>
                <a:lnTo>
                  <a:pt x="0" y="56"/>
                </a:lnTo>
                <a:lnTo>
                  <a:pt x="194" y="114"/>
                </a:lnTo>
                <a:lnTo>
                  <a:pt x="386" y="56"/>
                </a:lnTo>
              </a:path>
            </a:pathLst>
          </a:custGeom>
          <a:solidFill>
            <a:srgbClr val="1D3B8D"/>
          </a:solidFill>
          <a:ln>
            <a:noFill/>
          </a:ln>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GB" sz="1400" dirty="0">
              <a:solidFill>
                <a:srgbClr val="717F88"/>
              </a:solidFill>
              <a:latin typeface="RN House Sans Light" panose="020B0404020203020204" pitchFamily="34" charset="0"/>
            </a:endParaRPr>
          </a:p>
        </p:txBody>
      </p:sp>
      <p:grpSp>
        <p:nvGrpSpPr>
          <p:cNvPr id="12" name="Group 11">
            <a:extLst>
              <a:ext uri="{FF2B5EF4-FFF2-40B4-BE49-F238E27FC236}">
                <a16:creationId xmlns:a16="http://schemas.microsoft.com/office/drawing/2014/main" id="{FA0F77ED-348C-4876-872F-0628D6CD4E00}"/>
              </a:ext>
            </a:extLst>
          </p:cNvPr>
          <p:cNvGrpSpPr/>
          <p:nvPr/>
        </p:nvGrpSpPr>
        <p:grpSpPr>
          <a:xfrm>
            <a:off x="6972300" y="1830388"/>
            <a:ext cx="3011488" cy="4191000"/>
            <a:chOff x="4907726" y="1866900"/>
            <a:chExt cx="3552062" cy="3975100"/>
          </a:xfrm>
        </p:grpSpPr>
        <p:sp>
          <p:nvSpPr>
            <p:cNvPr id="13" name="Pentagon 50">
              <a:extLst>
                <a:ext uri="{FF2B5EF4-FFF2-40B4-BE49-F238E27FC236}">
                  <a16:creationId xmlns:a16="http://schemas.microsoft.com/office/drawing/2014/main" id="{ABBAABB1-8792-4966-BD95-C75F4FAEF976}"/>
                </a:ext>
              </a:extLst>
            </p:cNvPr>
            <p:cNvSpPr>
              <a:spLocks/>
            </p:cNvSpPr>
            <p:nvPr/>
          </p:nvSpPr>
          <p:spPr bwMode="auto">
            <a:xfrm flipH="1">
              <a:off x="4907726" y="1866900"/>
              <a:ext cx="3552062" cy="3975100"/>
            </a:xfrm>
            <a:prstGeom prst="homePlate">
              <a:avLst>
                <a:gd name="adj" fmla="val 7748"/>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000" tIns="90000" rIns="90000" bIns="90000" numCol="1" spcCol="0" rtlCol="0" fromWordArt="0" anchor="ctr" anchorCtr="0" forceAA="0" compatLnSpc="1">
              <a:prstTxWarp prst="textNoShape">
                <a:avLst/>
              </a:prstTxWarp>
              <a:noAutofit/>
            </a:bodyPr>
            <a:lstStyle/>
            <a:p>
              <a:endParaRPr lang="en-GB" sz="1400" dirty="0">
                <a:solidFill>
                  <a:srgbClr val="717F88"/>
                </a:solidFill>
                <a:latin typeface="RN House Sans Light" panose="020B0404020203020204" pitchFamily="34" charset="0"/>
              </a:endParaRPr>
            </a:p>
          </p:txBody>
        </p:sp>
        <p:sp>
          <p:nvSpPr>
            <p:cNvPr id="14" name="Pentagon 51">
              <a:extLst>
                <a:ext uri="{FF2B5EF4-FFF2-40B4-BE49-F238E27FC236}">
                  <a16:creationId xmlns:a16="http://schemas.microsoft.com/office/drawing/2014/main" id="{A50610E9-F2E2-424E-82F5-95BD5A30686A}"/>
                </a:ext>
              </a:extLst>
            </p:cNvPr>
            <p:cNvSpPr>
              <a:spLocks/>
            </p:cNvSpPr>
            <p:nvPr/>
          </p:nvSpPr>
          <p:spPr bwMode="auto">
            <a:xfrm flipH="1">
              <a:off x="4907726" y="2049395"/>
              <a:ext cx="3420649" cy="3610110"/>
            </a:xfrm>
            <a:prstGeom prst="homePlate">
              <a:avLst>
                <a:gd name="adj" fmla="val 12106"/>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000" tIns="90000" rIns="90000" bIns="90000" numCol="1" spcCol="0" rtlCol="0" fromWordArt="0" anchor="ctr" anchorCtr="0" forceAA="0" compatLnSpc="1">
              <a:prstTxWarp prst="textNoShape">
                <a:avLst/>
              </a:prstTxWarp>
              <a:noAutofit/>
            </a:bodyPr>
            <a:lstStyle/>
            <a:p>
              <a:endParaRPr lang="en-GB" sz="1400" dirty="0">
                <a:solidFill>
                  <a:srgbClr val="717F88"/>
                </a:solidFill>
                <a:latin typeface="RN House Sans Light" panose="020B0404020203020204" pitchFamily="34" charset="0"/>
              </a:endParaRPr>
            </a:p>
          </p:txBody>
        </p:sp>
      </p:grpSp>
      <p:sp>
        <p:nvSpPr>
          <p:cNvPr id="15" name="Rectangle 14">
            <a:extLst>
              <a:ext uri="{FF2B5EF4-FFF2-40B4-BE49-F238E27FC236}">
                <a16:creationId xmlns:a16="http://schemas.microsoft.com/office/drawing/2014/main" id="{FF7DF833-F93F-4391-8AE8-D09EE78E1D9A}"/>
              </a:ext>
            </a:extLst>
          </p:cNvPr>
          <p:cNvSpPr>
            <a:spLocks/>
          </p:cNvSpPr>
          <p:nvPr/>
        </p:nvSpPr>
        <p:spPr bwMode="auto">
          <a:xfrm flipH="1">
            <a:off x="2338018" y="1830388"/>
            <a:ext cx="441713" cy="4191000"/>
          </a:xfrm>
          <a:prstGeom prst="rect">
            <a:avLst/>
          </a:prstGeom>
          <a:solidFill>
            <a:schemeClr val="tx2"/>
          </a:solidFill>
          <a:ln>
            <a:noFill/>
          </a:ln>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GB" sz="1400" dirty="0">
              <a:solidFill>
                <a:srgbClr val="717F88"/>
              </a:solidFill>
              <a:latin typeface="RN House Sans Light" panose="020B0404020203020204" pitchFamily="34" charset="0"/>
            </a:endParaRPr>
          </a:p>
        </p:txBody>
      </p:sp>
      <p:sp>
        <p:nvSpPr>
          <p:cNvPr id="16" name="Freeform 10">
            <a:extLst>
              <a:ext uri="{FF2B5EF4-FFF2-40B4-BE49-F238E27FC236}">
                <a16:creationId xmlns:a16="http://schemas.microsoft.com/office/drawing/2014/main" id="{20005D9C-C7FA-4D1B-B5FC-0951B8BF1894}"/>
              </a:ext>
            </a:extLst>
          </p:cNvPr>
          <p:cNvSpPr>
            <a:spLocks/>
          </p:cNvSpPr>
          <p:nvPr/>
        </p:nvSpPr>
        <p:spPr bwMode="auto">
          <a:xfrm flipH="1">
            <a:off x="2243136" y="2190420"/>
            <a:ext cx="631486" cy="322824"/>
          </a:xfrm>
          <a:custGeom>
            <a:avLst/>
            <a:gdLst>
              <a:gd name="T0" fmla="*/ 0 w 386"/>
              <a:gd name="T1" fmla="*/ 258 h 314"/>
              <a:gd name="T2" fmla="*/ 194 w 386"/>
              <a:gd name="T3" fmla="*/ 314 h 314"/>
              <a:gd name="T4" fmla="*/ 386 w 386"/>
              <a:gd name="T5" fmla="*/ 258 h 314"/>
              <a:gd name="T6" fmla="*/ 386 w 386"/>
              <a:gd name="T7" fmla="*/ 0 h 314"/>
              <a:gd name="T8" fmla="*/ 194 w 386"/>
              <a:gd name="T9" fmla="*/ 58 h 314"/>
              <a:gd name="T10" fmla="*/ 0 w 386"/>
              <a:gd name="T11" fmla="*/ 0 h 314"/>
              <a:gd name="T12" fmla="*/ 0 w 386"/>
              <a:gd name="T13" fmla="*/ 258 h 314"/>
            </a:gdLst>
            <a:ahLst/>
            <a:cxnLst>
              <a:cxn ang="0">
                <a:pos x="T0" y="T1"/>
              </a:cxn>
              <a:cxn ang="0">
                <a:pos x="T2" y="T3"/>
              </a:cxn>
              <a:cxn ang="0">
                <a:pos x="T4" y="T5"/>
              </a:cxn>
              <a:cxn ang="0">
                <a:pos x="T6" y="T7"/>
              </a:cxn>
              <a:cxn ang="0">
                <a:pos x="T8" y="T9"/>
              </a:cxn>
              <a:cxn ang="0">
                <a:pos x="T10" y="T11"/>
              </a:cxn>
              <a:cxn ang="0">
                <a:pos x="T12" y="T13"/>
              </a:cxn>
            </a:cxnLst>
            <a:rect l="0" t="0" r="r" b="b"/>
            <a:pathLst>
              <a:path w="386" h="314">
                <a:moveTo>
                  <a:pt x="0" y="258"/>
                </a:moveTo>
                <a:lnTo>
                  <a:pt x="194" y="314"/>
                </a:lnTo>
                <a:lnTo>
                  <a:pt x="386" y="258"/>
                </a:lnTo>
                <a:lnTo>
                  <a:pt x="386" y="0"/>
                </a:lnTo>
                <a:lnTo>
                  <a:pt x="194" y="58"/>
                </a:lnTo>
                <a:lnTo>
                  <a:pt x="0" y="0"/>
                </a:lnTo>
                <a:lnTo>
                  <a:pt x="0" y="258"/>
                </a:lnTo>
                <a:close/>
              </a:path>
            </a:pathLst>
          </a:custGeom>
          <a:solidFill>
            <a:schemeClr val="bg2"/>
          </a:solidFill>
          <a:ln>
            <a:noFill/>
          </a:ln>
        </p:spPr>
        <p:txBody>
          <a:bodyPr vert="horz" wrap="square" lIns="91440" tIns="45720" rIns="91440" bIns="45720" numCol="1" anchor="ctr"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GB" sz="1400" dirty="0">
              <a:solidFill>
                <a:srgbClr val="717F88"/>
              </a:solidFill>
              <a:latin typeface="RN House Sans Light" panose="020B0404020203020204" pitchFamily="34" charset="0"/>
            </a:endParaRPr>
          </a:p>
        </p:txBody>
      </p:sp>
      <p:sp>
        <p:nvSpPr>
          <p:cNvPr id="17" name="Freeform 10">
            <a:extLst>
              <a:ext uri="{FF2B5EF4-FFF2-40B4-BE49-F238E27FC236}">
                <a16:creationId xmlns:a16="http://schemas.microsoft.com/office/drawing/2014/main" id="{C01C7E0C-8D11-49FA-B43A-C19945F18198}"/>
              </a:ext>
            </a:extLst>
          </p:cNvPr>
          <p:cNvSpPr>
            <a:spLocks/>
          </p:cNvSpPr>
          <p:nvPr/>
        </p:nvSpPr>
        <p:spPr bwMode="auto">
          <a:xfrm flipH="1">
            <a:off x="2243136" y="3260565"/>
            <a:ext cx="631486" cy="322824"/>
          </a:xfrm>
          <a:custGeom>
            <a:avLst/>
            <a:gdLst>
              <a:gd name="T0" fmla="*/ 0 w 386"/>
              <a:gd name="T1" fmla="*/ 258 h 314"/>
              <a:gd name="T2" fmla="*/ 194 w 386"/>
              <a:gd name="T3" fmla="*/ 314 h 314"/>
              <a:gd name="T4" fmla="*/ 386 w 386"/>
              <a:gd name="T5" fmla="*/ 258 h 314"/>
              <a:gd name="T6" fmla="*/ 386 w 386"/>
              <a:gd name="T7" fmla="*/ 0 h 314"/>
              <a:gd name="T8" fmla="*/ 194 w 386"/>
              <a:gd name="T9" fmla="*/ 58 h 314"/>
              <a:gd name="T10" fmla="*/ 0 w 386"/>
              <a:gd name="T11" fmla="*/ 0 h 314"/>
              <a:gd name="T12" fmla="*/ 0 w 386"/>
              <a:gd name="T13" fmla="*/ 258 h 314"/>
            </a:gdLst>
            <a:ahLst/>
            <a:cxnLst>
              <a:cxn ang="0">
                <a:pos x="T0" y="T1"/>
              </a:cxn>
              <a:cxn ang="0">
                <a:pos x="T2" y="T3"/>
              </a:cxn>
              <a:cxn ang="0">
                <a:pos x="T4" y="T5"/>
              </a:cxn>
              <a:cxn ang="0">
                <a:pos x="T6" y="T7"/>
              </a:cxn>
              <a:cxn ang="0">
                <a:pos x="T8" y="T9"/>
              </a:cxn>
              <a:cxn ang="0">
                <a:pos x="T10" y="T11"/>
              </a:cxn>
              <a:cxn ang="0">
                <a:pos x="T12" y="T13"/>
              </a:cxn>
            </a:cxnLst>
            <a:rect l="0" t="0" r="r" b="b"/>
            <a:pathLst>
              <a:path w="386" h="314">
                <a:moveTo>
                  <a:pt x="0" y="258"/>
                </a:moveTo>
                <a:lnTo>
                  <a:pt x="194" y="314"/>
                </a:lnTo>
                <a:lnTo>
                  <a:pt x="386" y="258"/>
                </a:lnTo>
                <a:lnTo>
                  <a:pt x="386" y="0"/>
                </a:lnTo>
                <a:lnTo>
                  <a:pt x="194" y="58"/>
                </a:lnTo>
                <a:lnTo>
                  <a:pt x="0" y="0"/>
                </a:lnTo>
                <a:lnTo>
                  <a:pt x="0" y="258"/>
                </a:lnTo>
                <a:close/>
              </a:path>
            </a:pathLst>
          </a:custGeom>
          <a:solidFill>
            <a:schemeClr val="bg2"/>
          </a:solidFill>
          <a:ln>
            <a:noFill/>
          </a:ln>
        </p:spPr>
        <p:txBody>
          <a:bodyPr vert="horz" wrap="square" lIns="91440" tIns="45720" rIns="91440" bIns="45720" numCol="1" anchor="ctr"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GB" sz="1400" dirty="0">
              <a:solidFill>
                <a:srgbClr val="717F88"/>
              </a:solidFill>
              <a:latin typeface="RN House Sans Light" panose="020B0404020203020204" pitchFamily="34" charset="0"/>
            </a:endParaRPr>
          </a:p>
        </p:txBody>
      </p:sp>
      <p:sp>
        <p:nvSpPr>
          <p:cNvPr id="18" name="Freeform 10">
            <a:extLst>
              <a:ext uri="{FF2B5EF4-FFF2-40B4-BE49-F238E27FC236}">
                <a16:creationId xmlns:a16="http://schemas.microsoft.com/office/drawing/2014/main" id="{EE94409D-2851-4B33-A7B5-18875C40A00E}"/>
              </a:ext>
            </a:extLst>
          </p:cNvPr>
          <p:cNvSpPr>
            <a:spLocks/>
          </p:cNvSpPr>
          <p:nvPr/>
        </p:nvSpPr>
        <p:spPr bwMode="auto">
          <a:xfrm flipH="1">
            <a:off x="2243136" y="4330710"/>
            <a:ext cx="631486" cy="322824"/>
          </a:xfrm>
          <a:custGeom>
            <a:avLst/>
            <a:gdLst>
              <a:gd name="T0" fmla="*/ 0 w 386"/>
              <a:gd name="T1" fmla="*/ 258 h 314"/>
              <a:gd name="T2" fmla="*/ 194 w 386"/>
              <a:gd name="T3" fmla="*/ 314 h 314"/>
              <a:gd name="T4" fmla="*/ 386 w 386"/>
              <a:gd name="T5" fmla="*/ 258 h 314"/>
              <a:gd name="T6" fmla="*/ 386 w 386"/>
              <a:gd name="T7" fmla="*/ 0 h 314"/>
              <a:gd name="T8" fmla="*/ 194 w 386"/>
              <a:gd name="T9" fmla="*/ 58 h 314"/>
              <a:gd name="T10" fmla="*/ 0 w 386"/>
              <a:gd name="T11" fmla="*/ 0 h 314"/>
              <a:gd name="T12" fmla="*/ 0 w 386"/>
              <a:gd name="T13" fmla="*/ 258 h 314"/>
            </a:gdLst>
            <a:ahLst/>
            <a:cxnLst>
              <a:cxn ang="0">
                <a:pos x="T0" y="T1"/>
              </a:cxn>
              <a:cxn ang="0">
                <a:pos x="T2" y="T3"/>
              </a:cxn>
              <a:cxn ang="0">
                <a:pos x="T4" y="T5"/>
              </a:cxn>
              <a:cxn ang="0">
                <a:pos x="T6" y="T7"/>
              </a:cxn>
              <a:cxn ang="0">
                <a:pos x="T8" y="T9"/>
              </a:cxn>
              <a:cxn ang="0">
                <a:pos x="T10" y="T11"/>
              </a:cxn>
              <a:cxn ang="0">
                <a:pos x="T12" y="T13"/>
              </a:cxn>
            </a:cxnLst>
            <a:rect l="0" t="0" r="r" b="b"/>
            <a:pathLst>
              <a:path w="386" h="314">
                <a:moveTo>
                  <a:pt x="0" y="258"/>
                </a:moveTo>
                <a:lnTo>
                  <a:pt x="194" y="314"/>
                </a:lnTo>
                <a:lnTo>
                  <a:pt x="386" y="258"/>
                </a:lnTo>
                <a:lnTo>
                  <a:pt x="386" y="0"/>
                </a:lnTo>
                <a:lnTo>
                  <a:pt x="194" y="58"/>
                </a:lnTo>
                <a:lnTo>
                  <a:pt x="0" y="0"/>
                </a:lnTo>
                <a:lnTo>
                  <a:pt x="0" y="258"/>
                </a:lnTo>
                <a:close/>
              </a:path>
            </a:pathLst>
          </a:custGeom>
          <a:solidFill>
            <a:schemeClr val="bg2"/>
          </a:solidFill>
          <a:ln>
            <a:noFill/>
          </a:ln>
        </p:spPr>
        <p:txBody>
          <a:bodyPr vert="horz" wrap="square" lIns="91440" tIns="45720" rIns="91440" bIns="45720" numCol="1" anchor="ctr"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GB" sz="1400" dirty="0">
              <a:solidFill>
                <a:srgbClr val="717F88"/>
              </a:solidFill>
              <a:latin typeface="RN House Sans Light" panose="020B0404020203020204" pitchFamily="34" charset="0"/>
            </a:endParaRPr>
          </a:p>
        </p:txBody>
      </p:sp>
      <p:sp>
        <p:nvSpPr>
          <p:cNvPr id="19" name="Freeform 10">
            <a:extLst>
              <a:ext uri="{FF2B5EF4-FFF2-40B4-BE49-F238E27FC236}">
                <a16:creationId xmlns:a16="http://schemas.microsoft.com/office/drawing/2014/main" id="{A1F00D79-B73A-47A0-8E0B-FC93C3040C1B}"/>
              </a:ext>
            </a:extLst>
          </p:cNvPr>
          <p:cNvSpPr>
            <a:spLocks/>
          </p:cNvSpPr>
          <p:nvPr/>
        </p:nvSpPr>
        <p:spPr bwMode="auto">
          <a:xfrm flipH="1">
            <a:off x="2243136" y="5400856"/>
            <a:ext cx="631486" cy="322824"/>
          </a:xfrm>
          <a:custGeom>
            <a:avLst/>
            <a:gdLst>
              <a:gd name="T0" fmla="*/ 0 w 386"/>
              <a:gd name="T1" fmla="*/ 258 h 314"/>
              <a:gd name="T2" fmla="*/ 194 w 386"/>
              <a:gd name="T3" fmla="*/ 314 h 314"/>
              <a:gd name="T4" fmla="*/ 386 w 386"/>
              <a:gd name="T5" fmla="*/ 258 h 314"/>
              <a:gd name="T6" fmla="*/ 386 w 386"/>
              <a:gd name="T7" fmla="*/ 0 h 314"/>
              <a:gd name="T8" fmla="*/ 194 w 386"/>
              <a:gd name="T9" fmla="*/ 58 h 314"/>
              <a:gd name="T10" fmla="*/ 0 w 386"/>
              <a:gd name="T11" fmla="*/ 0 h 314"/>
              <a:gd name="T12" fmla="*/ 0 w 386"/>
              <a:gd name="T13" fmla="*/ 258 h 314"/>
            </a:gdLst>
            <a:ahLst/>
            <a:cxnLst>
              <a:cxn ang="0">
                <a:pos x="T0" y="T1"/>
              </a:cxn>
              <a:cxn ang="0">
                <a:pos x="T2" y="T3"/>
              </a:cxn>
              <a:cxn ang="0">
                <a:pos x="T4" y="T5"/>
              </a:cxn>
              <a:cxn ang="0">
                <a:pos x="T6" y="T7"/>
              </a:cxn>
              <a:cxn ang="0">
                <a:pos x="T8" y="T9"/>
              </a:cxn>
              <a:cxn ang="0">
                <a:pos x="T10" y="T11"/>
              </a:cxn>
              <a:cxn ang="0">
                <a:pos x="T12" y="T13"/>
              </a:cxn>
            </a:cxnLst>
            <a:rect l="0" t="0" r="r" b="b"/>
            <a:pathLst>
              <a:path w="386" h="314">
                <a:moveTo>
                  <a:pt x="0" y="258"/>
                </a:moveTo>
                <a:lnTo>
                  <a:pt x="194" y="314"/>
                </a:lnTo>
                <a:lnTo>
                  <a:pt x="386" y="258"/>
                </a:lnTo>
                <a:lnTo>
                  <a:pt x="386" y="0"/>
                </a:lnTo>
                <a:lnTo>
                  <a:pt x="194" y="58"/>
                </a:lnTo>
                <a:lnTo>
                  <a:pt x="0" y="0"/>
                </a:lnTo>
                <a:lnTo>
                  <a:pt x="0" y="258"/>
                </a:lnTo>
                <a:close/>
              </a:path>
            </a:pathLst>
          </a:custGeom>
          <a:solidFill>
            <a:schemeClr val="bg2"/>
          </a:solidFill>
          <a:ln>
            <a:noFill/>
          </a:ln>
        </p:spPr>
        <p:txBody>
          <a:bodyPr vert="horz" wrap="square" lIns="91440" tIns="45720" rIns="91440" bIns="45720" numCol="1" anchor="ctr"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GB" sz="1400" dirty="0">
              <a:solidFill>
                <a:srgbClr val="717F88"/>
              </a:solidFill>
              <a:latin typeface="RN House Sans Light" panose="020B0404020203020204" pitchFamily="34" charset="0"/>
            </a:endParaRPr>
          </a:p>
        </p:txBody>
      </p:sp>
      <p:sp>
        <p:nvSpPr>
          <p:cNvPr id="21" name="Freeform 197">
            <a:extLst>
              <a:ext uri="{FF2B5EF4-FFF2-40B4-BE49-F238E27FC236}">
                <a16:creationId xmlns:a16="http://schemas.microsoft.com/office/drawing/2014/main" id="{67776181-A119-4A4B-8289-7AA9E290E45B}"/>
              </a:ext>
            </a:extLst>
          </p:cNvPr>
          <p:cNvSpPr>
            <a:spLocks noChangeAspect="1" noEditPoints="1"/>
          </p:cNvSpPr>
          <p:nvPr/>
        </p:nvSpPr>
        <p:spPr bwMode="auto">
          <a:xfrm>
            <a:off x="7841676" y="3222709"/>
            <a:ext cx="1389813" cy="1406358"/>
          </a:xfrm>
          <a:custGeom>
            <a:avLst/>
            <a:gdLst>
              <a:gd name="T0" fmla="*/ 36 w 84"/>
              <a:gd name="T1" fmla="*/ 68 h 85"/>
              <a:gd name="T2" fmla="*/ 36 w 84"/>
              <a:gd name="T3" fmla="*/ 37 h 85"/>
              <a:gd name="T4" fmla="*/ 38 w 84"/>
              <a:gd name="T5" fmla="*/ 34 h 85"/>
              <a:gd name="T6" fmla="*/ 48 w 84"/>
              <a:gd name="T7" fmla="*/ 34 h 85"/>
              <a:gd name="T8" fmla="*/ 50 w 84"/>
              <a:gd name="T9" fmla="*/ 37 h 85"/>
              <a:gd name="T10" fmla="*/ 50 w 84"/>
              <a:gd name="T11" fmla="*/ 68 h 85"/>
              <a:gd name="T12" fmla="*/ 48 w 84"/>
              <a:gd name="T13" fmla="*/ 71 h 85"/>
              <a:gd name="T14" fmla="*/ 38 w 84"/>
              <a:gd name="T15" fmla="*/ 71 h 85"/>
              <a:gd name="T16" fmla="*/ 36 w 84"/>
              <a:gd name="T17" fmla="*/ 68 h 85"/>
              <a:gd name="T18" fmla="*/ 35 w 84"/>
              <a:gd name="T19" fmla="*/ 21 h 85"/>
              <a:gd name="T20" fmla="*/ 42 w 84"/>
              <a:gd name="T21" fmla="*/ 14 h 85"/>
              <a:gd name="T22" fmla="*/ 49 w 84"/>
              <a:gd name="T23" fmla="*/ 21 h 85"/>
              <a:gd name="T24" fmla="*/ 42 w 84"/>
              <a:gd name="T25" fmla="*/ 28 h 85"/>
              <a:gd name="T26" fmla="*/ 35 w 84"/>
              <a:gd name="T27" fmla="*/ 21 h 85"/>
              <a:gd name="T28" fmla="*/ 0 w 84"/>
              <a:gd name="T29" fmla="*/ 43 h 85"/>
              <a:gd name="T30" fmla="*/ 42 w 84"/>
              <a:gd name="T31" fmla="*/ 85 h 85"/>
              <a:gd name="T32" fmla="*/ 84 w 84"/>
              <a:gd name="T33" fmla="*/ 43 h 85"/>
              <a:gd name="T34" fmla="*/ 42 w 84"/>
              <a:gd name="T35" fmla="*/ 0 h 85"/>
              <a:gd name="T36" fmla="*/ 0 w 84"/>
              <a:gd name="T37" fmla="*/ 43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4" h="85">
                <a:moveTo>
                  <a:pt x="36" y="68"/>
                </a:moveTo>
                <a:cubicBezTo>
                  <a:pt x="36" y="37"/>
                  <a:pt x="36" y="37"/>
                  <a:pt x="36" y="37"/>
                </a:cubicBezTo>
                <a:cubicBezTo>
                  <a:pt x="36" y="35"/>
                  <a:pt x="37" y="34"/>
                  <a:pt x="38" y="34"/>
                </a:cubicBezTo>
                <a:cubicBezTo>
                  <a:pt x="48" y="34"/>
                  <a:pt x="48" y="34"/>
                  <a:pt x="48" y="34"/>
                </a:cubicBezTo>
                <a:cubicBezTo>
                  <a:pt x="49" y="34"/>
                  <a:pt x="50" y="35"/>
                  <a:pt x="50" y="37"/>
                </a:cubicBezTo>
                <a:cubicBezTo>
                  <a:pt x="50" y="68"/>
                  <a:pt x="50" y="68"/>
                  <a:pt x="50" y="68"/>
                </a:cubicBezTo>
                <a:cubicBezTo>
                  <a:pt x="50" y="70"/>
                  <a:pt x="49" y="71"/>
                  <a:pt x="48" y="71"/>
                </a:cubicBezTo>
                <a:cubicBezTo>
                  <a:pt x="38" y="71"/>
                  <a:pt x="38" y="71"/>
                  <a:pt x="38" y="71"/>
                </a:cubicBezTo>
                <a:cubicBezTo>
                  <a:pt x="37" y="71"/>
                  <a:pt x="36" y="70"/>
                  <a:pt x="36" y="68"/>
                </a:cubicBezTo>
                <a:moveTo>
                  <a:pt x="35" y="21"/>
                </a:moveTo>
                <a:cubicBezTo>
                  <a:pt x="35" y="17"/>
                  <a:pt x="38" y="14"/>
                  <a:pt x="42" y="14"/>
                </a:cubicBezTo>
                <a:cubicBezTo>
                  <a:pt x="46" y="14"/>
                  <a:pt x="49" y="17"/>
                  <a:pt x="49" y="21"/>
                </a:cubicBezTo>
                <a:cubicBezTo>
                  <a:pt x="49" y="25"/>
                  <a:pt x="46" y="28"/>
                  <a:pt x="42" y="28"/>
                </a:cubicBezTo>
                <a:cubicBezTo>
                  <a:pt x="38" y="28"/>
                  <a:pt x="35" y="25"/>
                  <a:pt x="35" y="21"/>
                </a:cubicBezTo>
                <a:moveTo>
                  <a:pt x="0" y="43"/>
                </a:moveTo>
                <a:cubicBezTo>
                  <a:pt x="0" y="66"/>
                  <a:pt x="19" y="85"/>
                  <a:pt x="42" y="85"/>
                </a:cubicBezTo>
                <a:cubicBezTo>
                  <a:pt x="65" y="85"/>
                  <a:pt x="84" y="66"/>
                  <a:pt x="84" y="43"/>
                </a:cubicBezTo>
                <a:cubicBezTo>
                  <a:pt x="84" y="19"/>
                  <a:pt x="65" y="0"/>
                  <a:pt x="42" y="0"/>
                </a:cubicBezTo>
                <a:cubicBezTo>
                  <a:pt x="19" y="0"/>
                  <a:pt x="0" y="19"/>
                  <a:pt x="0" y="43"/>
                </a:cubicBezTo>
              </a:path>
            </a:pathLst>
          </a:custGeom>
          <a:solidFill>
            <a:schemeClr val="tx2"/>
          </a:solidFill>
          <a:ln>
            <a:noFill/>
          </a:ln>
        </p:spPr>
        <p:txBody>
          <a:bodyPr/>
          <a:lstStyle/>
          <a:p>
            <a:endParaRPr lang="en-GB"/>
          </a:p>
        </p:txBody>
      </p:sp>
      <p:sp>
        <p:nvSpPr>
          <p:cNvPr id="22" name="Rectangle 8">
            <a:extLst>
              <a:ext uri="{FF2B5EF4-FFF2-40B4-BE49-F238E27FC236}">
                <a16:creationId xmlns:a16="http://schemas.microsoft.com/office/drawing/2014/main" id="{2DEABDD4-606C-473D-ABE0-77F46235E99E}"/>
              </a:ext>
            </a:extLst>
          </p:cNvPr>
          <p:cNvSpPr txBox="1">
            <a:spLocks/>
          </p:cNvSpPr>
          <p:nvPr/>
        </p:nvSpPr>
        <p:spPr bwMode="auto">
          <a:xfrm>
            <a:off x="2338017" y="1117600"/>
            <a:ext cx="7740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lgn="l" defTabSz="685800" rtl="0" eaLnBrk="0" fontAlgn="base" hangingPunct="0">
              <a:lnSpc>
                <a:spcPct val="90000"/>
              </a:lnSpc>
              <a:spcBef>
                <a:spcPct val="0"/>
              </a:spcBef>
              <a:spcAft>
                <a:spcPct val="0"/>
              </a:spcAft>
              <a:defRPr sz="3200" b="1" kern="1200">
                <a:solidFill>
                  <a:srgbClr val="2D509C"/>
                </a:solidFill>
                <a:latin typeface="RN House Sans" charset="0"/>
                <a:ea typeface="RN House Sans" charset="0"/>
                <a:cs typeface="RN House Sans" charset="0"/>
              </a:defRPr>
            </a:lvl1pPr>
            <a:lvl2pPr algn="l" defTabSz="685800" rtl="0" eaLnBrk="0" fontAlgn="base" hangingPunct="0">
              <a:lnSpc>
                <a:spcPct val="90000"/>
              </a:lnSpc>
              <a:spcBef>
                <a:spcPct val="0"/>
              </a:spcBef>
              <a:spcAft>
                <a:spcPct val="0"/>
              </a:spcAft>
              <a:defRPr sz="3200" b="1">
                <a:solidFill>
                  <a:srgbClr val="2D509C"/>
                </a:solidFill>
                <a:latin typeface="RN House Sans"/>
                <a:ea typeface="RN House Sans"/>
                <a:cs typeface="RN House Sans"/>
              </a:defRPr>
            </a:lvl2pPr>
            <a:lvl3pPr algn="l" defTabSz="685800" rtl="0" eaLnBrk="0" fontAlgn="base" hangingPunct="0">
              <a:lnSpc>
                <a:spcPct val="90000"/>
              </a:lnSpc>
              <a:spcBef>
                <a:spcPct val="0"/>
              </a:spcBef>
              <a:spcAft>
                <a:spcPct val="0"/>
              </a:spcAft>
              <a:defRPr sz="3200" b="1">
                <a:solidFill>
                  <a:srgbClr val="2D509C"/>
                </a:solidFill>
                <a:latin typeface="RN House Sans"/>
                <a:ea typeface="RN House Sans"/>
                <a:cs typeface="RN House Sans"/>
              </a:defRPr>
            </a:lvl3pPr>
            <a:lvl4pPr algn="l" defTabSz="685800" rtl="0" eaLnBrk="0" fontAlgn="base" hangingPunct="0">
              <a:lnSpc>
                <a:spcPct val="90000"/>
              </a:lnSpc>
              <a:spcBef>
                <a:spcPct val="0"/>
              </a:spcBef>
              <a:spcAft>
                <a:spcPct val="0"/>
              </a:spcAft>
              <a:defRPr sz="3200" b="1">
                <a:solidFill>
                  <a:srgbClr val="2D509C"/>
                </a:solidFill>
                <a:latin typeface="RN House Sans"/>
                <a:ea typeface="RN House Sans"/>
                <a:cs typeface="RN House Sans"/>
              </a:defRPr>
            </a:lvl4pPr>
            <a:lvl5pPr algn="l" defTabSz="685800" rtl="0" eaLnBrk="0" fontAlgn="base" hangingPunct="0">
              <a:lnSpc>
                <a:spcPct val="90000"/>
              </a:lnSpc>
              <a:spcBef>
                <a:spcPct val="0"/>
              </a:spcBef>
              <a:spcAft>
                <a:spcPct val="0"/>
              </a:spcAft>
              <a:defRPr sz="3200" b="1">
                <a:solidFill>
                  <a:srgbClr val="2D509C"/>
                </a:solidFill>
                <a:latin typeface="RN House Sans"/>
                <a:ea typeface="RN House Sans"/>
                <a:cs typeface="RN House Sans"/>
              </a:defRPr>
            </a:lvl5pPr>
            <a:lvl6pPr marL="457200" algn="l" defTabSz="685800" rtl="0" fontAlgn="base">
              <a:lnSpc>
                <a:spcPct val="90000"/>
              </a:lnSpc>
              <a:spcBef>
                <a:spcPct val="0"/>
              </a:spcBef>
              <a:spcAft>
                <a:spcPct val="0"/>
              </a:spcAft>
              <a:defRPr sz="2600" b="1">
                <a:solidFill>
                  <a:schemeClr val="accent1"/>
                </a:solidFill>
                <a:latin typeface="Arial" panose="020B0604020202020204" pitchFamily="34" charset="0"/>
              </a:defRPr>
            </a:lvl6pPr>
            <a:lvl7pPr marL="914400" algn="l" defTabSz="685800" rtl="0" fontAlgn="base">
              <a:lnSpc>
                <a:spcPct val="90000"/>
              </a:lnSpc>
              <a:spcBef>
                <a:spcPct val="0"/>
              </a:spcBef>
              <a:spcAft>
                <a:spcPct val="0"/>
              </a:spcAft>
              <a:defRPr sz="2600" b="1">
                <a:solidFill>
                  <a:schemeClr val="accent1"/>
                </a:solidFill>
                <a:latin typeface="Arial" panose="020B0604020202020204" pitchFamily="34" charset="0"/>
              </a:defRPr>
            </a:lvl7pPr>
            <a:lvl8pPr marL="1371600" algn="l" defTabSz="685800" rtl="0" fontAlgn="base">
              <a:lnSpc>
                <a:spcPct val="90000"/>
              </a:lnSpc>
              <a:spcBef>
                <a:spcPct val="0"/>
              </a:spcBef>
              <a:spcAft>
                <a:spcPct val="0"/>
              </a:spcAft>
              <a:defRPr sz="2600" b="1">
                <a:solidFill>
                  <a:schemeClr val="accent1"/>
                </a:solidFill>
                <a:latin typeface="Arial" panose="020B0604020202020204" pitchFamily="34" charset="0"/>
              </a:defRPr>
            </a:lvl8pPr>
            <a:lvl9pPr marL="1828800" algn="l" defTabSz="685800" rtl="0" fontAlgn="base">
              <a:lnSpc>
                <a:spcPct val="90000"/>
              </a:lnSpc>
              <a:spcBef>
                <a:spcPct val="0"/>
              </a:spcBef>
              <a:spcAft>
                <a:spcPct val="0"/>
              </a:spcAft>
              <a:defRPr sz="2600" b="1">
                <a:solidFill>
                  <a:schemeClr val="accent1"/>
                </a:solidFill>
                <a:latin typeface="Arial" panose="020B0604020202020204" pitchFamily="34" charset="0"/>
              </a:defRPr>
            </a:lvl9pPr>
          </a:lstStyle>
          <a:p>
            <a:r>
              <a:rPr lang="en-GB" altLang="en-US" dirty="0">
                <a:latin typeface="RN House Sans"/>
                <a:ea typeface="RN House Sans"/>
                <a:cs typeface="RN House Sans"/>
              </a:rPr>
              <a:t>Top Tips</a:t>
            </a:r>
          </a:p>
        </p:txBody>
      </p:sp>
      <p:sp>
        <p:nvSpPr>
          <p:cNvPr id="23" name="Rectangle 22">
            <a:extLst>
              <a:ext uri="{FF2B5EF4-FFF2-40B4-BE49-F238E27FC236}">
                <a16:creationId xmlns:a16="http://schemas.microsoft.com/office/drawing/2014/main" id="{FF7BFEA7-413D-49F4-8106-534F0D5D13EB}"/>
              </a:ext>
            </a:extLst>
          </p:cNvPr>
          <p:cNvSpPr/>
          <p:nvPr/>
        </p:nvSpPr>
        <p:spPr>
          <a:xfrm>
            <a:off x="0" y="6672649"/>
            <a:ext cx="12192000" cy="185351"/>
          </a:xfrm>
          <a:prstGeom prst="rect">
            <a:avLst/>
          </a:prstGeom>
          <a:solidFill>
            <a:srgbClr val="20A2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48762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8"/>
          <p:cNvSpPr>
            <a:spLocks noGrp="1"/>
          </p:cNvSpPr>
          <p:nvPr>
            <p:ph type="title"/>
          </p:nvPr>
        </p:nvSpPr>
        <p:spPr>
          <a:xfrm>
            <a:off x="2243138" y="1089025"/>
            <a:ext cx="7740650" cy="369888"/>
          </a:xfrm>
        </p:spPr>
        <p:txBody>
          <a:bodyPr>
            <a:normAutofit fontScale="90000"/>
          </a:bodyPr>
          <a:lstStyle/>
          <a:p>
            <a:r>
              <a:rPr lang="en-GB" altLang="en-US" dirty="0">
                <a:latin typeface="RN House Sans"/>
                <a:ea typeface="RN House Sans"/>
                <a:cs typeface="RN House Sans"/>
              </a:rPr>
              <a:t>	</a:t>
            </a:r>
          </a:p>
        </p:txBody>
      </p:sp>
      <p:sp>
        <p:nvSpPr>
          <p:cNvPr id="22" name="AutoShape 5">
            <a:extLst>
              <a:ext uri="{FF2B5EF4-FFF2-40B4-BE49-F238E27FC236}">
                <a16:creationId xmlns:a16="http://schemas.microsoft.com/office/drawing/2014/main" id="{64CC4754-BF35-4D65-AD64-0539BECACE9C}"/>
              </a:ext>
            </a:extLst>
          </p:cNvPr>
          <p:cNvSpPr>
            <a:spLocks noChangeArrowheads="1"/>
          </p:cNvSpPr>
          <p:nvPr/>
        </p:nvSpPr>
        <p:spPr bwMode="auto">
          <a:xfrm>
            <a:off x="7375546" y="1538814"/>
            <a:ext cx="2623548" cy="876219"/>
          </a:xfrm>
          <a:prstGeom prst="homePlate">
            <a:avLst>
              <a:gd name="adj" fmla="val 31485"/>
            </a:avLst>
          </a:prstGeom>
          <a:solidFill>
            <a:schemeClr val="tx2"/>
          </a:solidFill>
          <a:ln w="0" algn="ctr">
            <a:noFill/>
            <a:miter lim="800000"/>
            <a:headEnd/>
            <a:tailEnd/>
          </a:ln>
          <a:effectLst/>
          <a:extLst>
            <a:ext uri="{AF507438-7753-43E0-B8FC-AC1667EBCBE1}">
              <a14:hiddenEffects xmlns:a14="http://schemas.microsoft.com/office/drawing/2010/main">
                <a:effectLst>
                  <a:outerShdw dist="17961" dir="13500000" algn="ctr" rotWithShape="0">
                    <a:schemeClr val="accent1"/>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 name="AutoShape 6">
            <a:extLst>
              <a:ext uri="{FF2B5EF4-FFF2-40B4-BE49-F238E27FC236}">
                <a16:creationId xmlns:a16="http://schemas.microsoft.com/office/drawing/2014/main" id="{6ACA84F7-08D1-496B-B3E7-3A54B34D610E}"/>
              </a:ext>
            </a:extLst>
          </p:cNvPr>
          <p:cNvSpPr>
            <a:spLocks noChangeArrowheads="1"/>
          </p:cNvSpPr>
          <p:nvPr/>
        </p:nvSpPr>
        <p:spPr bwMode="auto">
          <a:xfrm>
            <a:off x="3232717" y="1458914"/>
            <a:ext cx="6651513" cy="993060"/>
          </a:xfrm>
          <a:prstGeom prst="homePlate">
            <a:avLst>
              <a:gd name="adj" fmla="val 33893"/>
            </a:avLst>
          </a:prstGeom>
          <a:solidFill>
            <a:srgbClr val="DDDDDD"/>
          </a:solidFill>
          <a:ln>
            <a:noFill/>
          </a:ln>
          <a:effectLst>
            <a:prstShdw prst="shdw17" dist="12700" dir="10800000">
              <a:schemeClr val="bg1"/>
            </a:prstShdw>
          </a:effectLst>
          <a:extLst>
            <a:ext uri="{91240B29-F687-4F45-9708-019B960494DF}">
              <a14:hiddenLine xmlns:a14="http://schemas.microsoft.com/office/drawing/2010/main" w="25400" algn="ctr">
                <a:solidFill>
                  <a:srgbClr val="008EB0"/>
                </a:solidFill>
                <a:miter lim="800000"/>
                <a:headEnd/>
                <a:tailEnd/>
              </a14:hiddenLine>
            </a:ext>
          </a:extLst>
        </p:spPr>
        <p:txBody>
          <a:bodyPr wrap="squar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200" b="1" dirty="0">
                <a:solidFill>
                  <a:srgbClr val="717F88"/>
                </a:solidFill>
                <a:latin typeface="RN House Sans Light" panose="020B0404020203020204" pitchFamily="34" charset="0"/>
              </a:rPr>
              <a:t>Be extra careful if you receive any phone calls, texts or emails from anyone claiming to be a bank or other trusted organisation. A genuine bank or organisation will never contact you out of the blue to ask for your PIN, full password, card reader codes, passcodes, or to move money to another account. Personal information is yours. Don’t give it away.</a:t>
            </a:r>
          </a:p>
        </p:txBody>
      </p:sp>
      <p:pic>
        <p:nvPicPr>
          <p:cNvPr id="24" name="Picture 7">
            <a:extLst>
              <a:ext uri="{FF2B5EF4-FFF2-40B4-BE49-F238E27FC236}">
                <a16:creationId xmlns:a16="http://schemas.microsoft.com/office/drawing/2014/main" id="{86E4BADC-9E6C-4757-BDB4-761BF3A1708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r="35323"/>
          <a:stretch>
            <a:fillRect/>
          </a:stretch>
        </p:blipFill>
        <p:spPr bwMode="auto">
          <a:xfrm>
            <a:off x="1802296" y="1458913"/>
            <a:ext cx="1445457" cy="997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Oval 8">
            <a:extLst>
              <a:ext uri="{FF2B5EF4-FFF2-40B4-BE49-F238E27FC236}">
                <a16:creationId xmlns:a16="http://schemas.microsoft.com/office/drawing/2014/main" id="{92E3B26D-88C0-468F-85FD-C9451913A078}"/>
              </a:ext>
            </a:extLst>
          </p:cNvPr>
          <p:cNvSpPr>
            <a:spLocks noChangeArrowheads="1"/>
          </p:cNvSpPr>
          <p:nvPr/>
        </p:nvSpPr>
        <p:spPr bwMode="auto">
          <a:xfrm>
            <a:off x="2309160" y="1667638"/>
            <a:ext cx="618569" cy="618570"/>
          </a:xfrm>
          <a:prstGeom prst="ellipse">
            <a:avLst/>
          </a:prstGeom>
          <a:solidFill>
            <a:schemeClr val="tx2"/>
          </a:solidFill>
          <a:ln w="12700" algn="ctr">
            <a:solidFill>
              <a:schemeClr val="tx2"/>
            </a:solidFill>
            <a:round/>
            <a:headEnd/>
            <a:tailEnd/>
          </a:ln>
          <a:effectLst/>
          <a:extLst>
            <a:ext uri="{AF507438-7753-43E0-B8FC-AC1667EBCBE1}">
              <a14:hiddenEffects xmlns:a14="http://schemas.microsoft.com/office/drawing/2010/main">
                <a:effectLst>
                  <a:outerShdw dist="17961" dir="13500000" algn="ctr" rotWithShape="0">
                    <a:srgbClr val="061C3C"/>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sz="1000" b="1">
              <a:latin typeface="Arial MT" charset="0"/>
              <a:ea typeface="MS PGothic" panose="020B0600070205080204" pitchFamily="34" charset="-128"/>
              <a:cs typeface="Arial" panose="020B0604020202020204" pitchFamily="34" charset="0"/>
            </a:endParaRPr>
          </a:p>
        </p:txBody>
      </p:sp>
      <p:sp>
        <p:nvSpPr>
          <p:cNvPr id="27" name="AutoShape 5">
            <a:extLst>
              <a:ext uri="{FF2B5EF4-FFF2-40B4-BE49-F238E27FC236}">
                <a16:creationId xmlns:a16="http://schemas.microsoft.com/office/drawing/2014/main" id="{0C1278FE-11B4-4D92-A348-FA7CA0398F9A}"/>
              </a:ext>
            </a:extLst>
          </p:cNvPr>
          <p:cNvSpPr>
            <a:spLocks noChangeArrowheads="1"/>
          </p:cNvSpPr>
          <p:nvPr/>
        </p:nvSpPr>
        <p:spPr bwMode="auto">
          <a:xfrm>
            <a:off x="7375546" y="2519808"/>
            <a:ext cx="2623548" cy="779655"/>
          </a:xfrm>
          <a:prstGeom prst="homePlate">
            <a:avLst>
              <a:gd name="adj" fmla="val 31485"/>
            </a:avLst>
          </a:prstGeom>
          <a:solidFill>
            <a:schemeClr val="tx2"/>
          </a:solidFill>
          <a:ln w="0" algn="ctr">
            <a:noFill/>
            <a:miter lim="800000"/>
            <a:headEnd/>
            <a:tailEnd/>
          </a:ln>
          <a:effectLst/>
          <a:extLst>
            <a:ext uri="{AF507438-7753-43E0-B8FC-AC1667EBCBE1}">
              <a14:hiddenEffects xmlns:a14="http://schemas.microsoft.com/office/drawing/2010/main">
                <a:effectLst>
                  <a:outerShdw dist="17961" dir="13500000" algn="ctr" rotWithShape="0">
                    <a:schemeClr val="accent1"/>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 name="AutoShape 6">
            <a:extLst>
              <a:ext uri="{FF2B5EF4-FFF2-40B4-BE49-F238E27FC236}">
                <a16:creationId xmlns:a16="http://schemas.microsoft.com/office/drawing/2014/main" id="{41299986-AF7C-4AFF-9D2F-8F3EA0425D01}"/>
              </a:ext>
            </a:extLst>
          </p:cNvPr>
          <p:cNvSpPr>
            <a:spLocks noChangeArrowheads="1"/>
          </p:cNvSpPr>
          <p:nvPr/>
        </p:nvSpPr>
        <p:spPr bwMode="auto">
          <a:xfrm>
            <a:off x="3232717" y="2517660"/>
            <a:ext cx="6651513" cy="785025"/>
          </a:xfrm>
          <a:prstGeom prst="homePlate">
            <a:avLst>
              <a:gd name="adj" fmla="val 33893"/>
            </a:avLst>
          </a:prstGeom>
          <a:solidFill>
            <a:srgbClr val="DDDDDD"/>
          </a:solidFill>
          <a:ln>
            <a:noFill/>
          </a:ln>
          <a:effectLst>
            <a:prstShdw prst="shdw17" dist="12700" dir="10800000">
              <a:schemeClr val="bg1"/>
            </a:prstShdw>
          </a:effectLst>
          <a:extLst>
            <a:ext uri="{91240B29-F687-4F45-9708-019B960494DF}">
              <a14:hiddenLine xmlns:a14="http://schemas.microsoft.com/office/drawing/2010/main" w="25400" algn="ctr">
                <a:solidFill>
                  <a:srgbClr val="008EB0"/>
                </a:solidFill>
                <a:miter lim="800000"/>
                <a:headEnd/>
                <a:tailEnd/>
              </a14:hiddenLine>
            </a:ext>
          </a:extLst>
        </p:spPr>
        <p:txBody>
          <a:bodyPr wrap="square" anchor="ctr"/>
          <a:lstStyle/>
          <a:p>
            <a:pPr eaLnBrk="1" hangingPunct="1"/>
            <a:r>
              <a:rPr lang="en-GB" altLang="en-US" sz="1400" b="1" dirty="0">
                <a:solidFill>
                  <a:srgbClr val="717F88"/>
                </a:solidFill>
                <a:latin typeface="RN House Sans Light" panose="020B0404020203020204" pitchFamily="34" charset="0"/>
              </a:rPr>
              <a:t>Never click on a link received in an email or text that then takes you to a website requesting personal information or login details. Always go via a search engine or direct to the company website.</a:t>
            </a:r>
          </a:p>
        </p:txBody>
      </p:sp>
      <p:pic>
        <p:nvPicPr>
          <p:cNvPr id="29" name="Picture 7">
            <a:extLst>
              <a:ext uri="{FF2B5EF4-FFF2-40B4-BE49-F238E27FC236}">
                <a16:creationId xmlns:a16="http://schemas.microsoft.com/office/drawing/2014/main" id="{69ACA48D-DC9C-4699-8106-F1E09D50D12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r="35323"/>
          <a:stretch>
            <a:fillRect/>
          </a:stretch>
        </p:blipFill>
        <p:spPr bwMode="auto">
          <a:xfrm>
            <a:off x="1802297" y="2517659"/>
            <a:ext cx="1445456" cy="794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Oval 8">
            <a:extLst>
              <a:ext uri="{FF2B5EF4-FFF2-40B4-BE49-F238E27FC236}">
                <a16:creationId xmlns:a16="http://schemas.microsoft.com/office/drawing/2014/main" id="{855ECBDB-70AF-48D2-90F3-CA6634C69932}"/>
              </a:ext>
            </a:extLst>
          </p:cNvPr>
          <p:cNvSpPr>
            <a:spLocks noChangeArrowheads="1"/>
          </p:cNvSpPr>
          <p:nvPr/>
        </p:nvSpPr>
        <p:spPr bwMode="auto">
          <a:xfrm>
            <a:off x="2309160" y="2601424"/>
            <a:ext cx="618569" cy="618570"/>
          </a:xfrm>
          <a:prstGeom prst="ellipse">
            <a:avLst/>
          </a:prstGeom>
          <a:solidFill>
            <a:schemeClr val="tx2"/>
          </a:solidFill>
          <a:ln w="12700" algn="ctr">
            <a:solidFill>
              <a:schemeClr val="tx2"/>
            </a:solidFill>
            <a:round/>
            <a:headEnd/>
            <a:tailEnd/>
          </a:ln>
          <a:effectLst/>
          <a:extLst>
            <a:ext uri="{AF507438-7753-43E0-B8FC-AC1667EBCBE1}">
              <a14:hiddenEffects xmlns:a14="http://schemas.microsoft.com/office/drawing/2010/main">
                <a:effectLst>
                  <a:outerShdw dist="17961" dir="13500000" algn="ctr" rotWithShape="0">
                    <a:srgbClr val="061C3C"/>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sz="1000" b="1">
              <a:latin typeface="Arial MT" charset="0"/>
              <a:ea typeface="MS PGothic" panose="020B0600070205080204" pitchFamily="34" charset="-128"/>
              <a:cs typeface="Arial" panose="020B0604020202020204" pitchFamily="34" charset="0"/>
            </a:endParaRPr>
          </a:p>
        </p:txBody>
      </p:sp>
      <p:sp>
        <p:nvSpPr>
          <p:cNvPr id="32" name="AutoShape 5">
            <a:extLst>
              <a:ext uri="{FF2B5EF4-FFF2-40B4-BE49-F238E27FC236}">
                <a16:creationId xmlns:a16="http://schemas.microsoft.com/office/drawing/2014/main" id="{35F29B8B-047F-4A7A-B9F6-3013C73E07C4}"/>
              </a:ext>
            </a:extLst>
          </p:cNvPr>
          <p:cNvSpPr>
            <a:spLocks noChangeArrowheads="1"/>
          </p:cNvSpPr>
          <p:nvPr/>
        </p:nvSpPr>
        <p:spPr bwMode="auto">
          <a:xfrm>
            <a:off x="7375546" y="3375353"/>
            <a:ext cx="2623548" cy="779655"/>
          </a:xfrm>
          <a:prstGeom prst="homePlate">
            <a:avLst>
              <a:gd name="adj" fmla="val 31485"/>
            </a:avLst>
          </a:prstGeom>
          <a:solidFill>
            <a:schemeClr val="tx2"/>
          </a:solidFill>
          <a:ln w="0" algn="ctr">
            <a:noFill/>
            <a:miter lim="800000"/>
            <a:headEnd/>
            <a:tailEnd/>
          </a:ln>
          <a:effectLst/>
          <a:extLst>
            <a:ext uri="{AF507438-7753-43E0-B8FC-AC1667EBCBE1}">
              <a14:hiddenEffects xmlns:a14="http://schemas.microsoft.com/office/drawing/2010/main">
                <a:effectLst>
                  <a:outerShdw dist="17961" dir="13500000" algn="ctr" rotWithShape="0">
                    <a:schemeClr val="accent1"/>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3" name="AutoShape 6">
            <a:extLst>
              <a:ext uri="{FF2B5EF4-FFF2-40B4-BE49-F238E27FC236}">
                <a16:creationId xmlns:a16="http://schemas.microsoft.com/office/drawing/2014/main" id="{E6DD89FA-E907-4A55-95C9-8DCB369EC852}"/>
              </a:ext>
            </a:extLst>
          </p:cNvPr>
          <p:cNvSpPr>
            <a:spLocks noChangeArrowheads="1"/>
          </p:cNvSpPr>
          <p:nvPr/>
        </p:nvSpPr>
        <p:spPr bwMode="auto">
          <a:xfrm>
            <a:off x="3232717" y="3373205"/>
            <a:ext cx="6651513" cy="785025"/>
          </a:xfrm>
          <a:prstGeom prst="homePlate">
            <a:avLst>
              <a:gd name="adj" fmla="val 33893"/>
            </a:avLst>
          </a:prstGeom>
          <a:solidFill>
            <a:srgbClr val="DDDDDD"/>
          </a:solidFill>
          <a:ln>
            <a:noFill/>
          </a:ln>
          <a:effectLst>
            <a:prstShdw prst="shdw17" dist="12700" dir="10800000">
              <a:schemeClr val="bg1"/>
            </a:prstShdw>
          </a:effectLst>
          <a:extLst>
            <a:ext uri="{91240B29-F687-4F45-9708-019B960494DF}">
              <a14:hiddenLine xmlns:a14="http://schemas.microsoft.com/office/drawing/2010/main" w="25400" algn="ctr">
                <a:solidFill>
                  <a:srgbClr val="008EB0"/>
                </a:solidFill>
                <a:miter lim="800000"/>
                <a:headEnd/>
                <a:tailEnd/>
              </a14:hiddenLine>
            </a:ext>
          </a:extLst>
        </p:spPr>
        <p:txBody>
          <a:bodyPr wrap="square" anchor="ctr"/>
          <a:lstStyle/>
          <a:p>
            <a:pPr eaLnBrk="1" hangingPunct="1"/>
            <a:r>
              <a:rPr lang="en-GB" altLang="en-US" sz="1400" b="1" dirty="0">
                <a:solidFill>
                  <a:srgbClr val="717F88"/>
                </a:solidFill>
                <a:latin typeface="RN House Sans Light" panose="020B0404020203020204" pitchFamily="34" charset="0"/>
              </a:rPr>
              <a:t>Never allow remote access to your computer by any third party. Scammers will often ask you to download an app or will send you email with a link such as Team Viewer.</a:t>
            </a:r>
          </a:p>
        </p:txBody>
      </p:sp>
      <p:pic>
        <p:nvPicPr>
          <p:cNvPr id="34" name="Picture 7">
            <a:extLst>
              <a:ext uri="{FF2B5EF4-FFF2-40B4-BE49-F238E27FC236}">
                <a16:creationId xmlns:a16="http://schemas.microsoft.com/office/drawing/2014/main" id="{286D6CB2-B0D2-40DF-AF5E-942D70C106C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r="35323"/>
          <a:stretch>
            <a:fillRect/>
          </a:stretch>
        </p:blipFill>
        <p:spPr bwMode="auto">
          <a:xfrm>
            <a:off x="1802297" y="3373204"/>
            <a:ext cx="1445456" cy="794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Oval 8">
            <a:extLst>
              <a:ext uri="{FF2B5EF4-FFF2-40B4-BE49-F238E27FC236}">
                <a16:creationId xmlns:a16="http://schemas.microsoft.com/office/drawing/2014/main" id="{7F5319FD-C1E8-426F-89DE-64BA437F9750}"/>
              </a:ext>
            </a:extLst>
          </p:cNvPr>
          <p:cNvSpPr>
            <a:spLocks noChangeArrowheads="1"/>
          </p:cNvSpPr>
          <p:nvPr/>
        </p:nvSpPr>
        <p:spPr bwMode="auto">
          <a:xfrm>
            <a:off x="2309160" y="3456969"/>
            <a:ext cx="618569" cy="618570"/>
          </a:xfrm>
          <a:prstGeom prst="ellipse">
            <a:avLst/>
          </a:prstGeom>
          <a:solidFill>
            <a:schemeClr val="tx2"/>
          </a:solidFill>
          <a:ln w="12700" algn="ctr">
            <a:solidFill>
              <a:schemeClr val="tx2"/>
            </a:solidFill>
            <a:round/>
            <a:headEnd/>
            <a:tailEnd/>
          </a:ln>
          <a:effectLst/>
          <a:extLst>
            <a:ext uri="{AF507438-7753-43E0-B8FC-AC1667EBCBE1}">
              <a14:hiddenEffects xmlns:a14="http://schemas.microsoft.com/office/drawing/2010/main">
                <a:effectLst>
                  <a:outerShdw dist="17961" dir="13500000" algn="ctr" rotWithShape="0">
                    <a:srgbClr val="061C3C"/>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sz="1000" b="1">
              <a:latin typeface="Arial MT" charset="0"/>
              <a:ea typeface="MS PGothic" panose="020B0600070205080204" pitchFamily="34" charset="-128"/>
              <a:cs typeface="Arial" panose="020B0604020202020204" pitchFamily="34" charset="0"/>
            </a:endParaRPr>
          </a:p>
        </p:txBody>
      </p:sp>
      <p:sp>
        <p:nvSpPr>
          <p:cNvPr id="37" name="AutoShape 5">
            <a:extLst>
              <a:ext uri="{FF2B5EF4-FFF2-40B4-BE49-F238E27FC236}">
                <a16:creationId xmlns:a16="http://schemas.microsoft.com/office/drawing/2014/main" id="{B9229166-C822-4490-AD41-9B12A3AA3928}"/>
              </a:ext>
            </a:extLst>
          </p:cNvPr>
          <p:cNvSpPr>
            <a:spLocks noChangeArrowheads="1"/>
          </p:cNvSpPr>
          <p:nvPr/>
        </p:nvSpPr>
        <p:spPr bwMode="auto">
          <a:xfrm>
            <a:off x="7375546" y="4230898"/>
            <a:ext cx="2623548" cy="779655"/>
          </a:xfrm>
          <a:prstGeom prst="homePlate">
            <a:avLst>
              <a:gd name="adj" fmla="val 31485"/>
            </a:avLst>
          </a:prstGeom>
          <a:solidFill>
            <a:schemeClr val="tx2"/>
          </a:solidFill>
          <a:ln w="0" algn="ctr">
            <a:noFill/>
            <a:miter lim="800000"/>
            <a:headEnd/>
            <a:tailEnd/>
          </a:ln>
          <a:effectLst/>
          <a:extLst>
            <a:ext uri="{AF507438-7753-43E0-B8FC-AC1667EBCBE1}">
              <a14:hiddenEffects xmlns:a14="http://schemas.microsoft.com/office/drawing/2010/main">
                <a:effectLst>
                  <a:outerShdw dist="17961" dir="13500000" algn="ctr" rotWithShape="0">
                    <a:schemeClr val="accent1"/>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8" name="AutoShape 6">
            <a:extLst>
              <a:ext uri="{FF2B5EF4-FFF2-40B4-BE49-F238E27FC236}">
                <a16:creationId xmlns:a16="http://schemas.microsoft.com/office/drawing/2014/main" id="{8E3716D4-A74D-4242-8ED6-8E3EE598AB16}"/>
              </a:ext>
            </a:extLst>
          </p:cNvPr>
          <p:cNvSpPr>
            <a:spLocks noChangeArrowheads="1"/>
          </p:cNvSpPr>
          <p:nvPr/>
        </p:nvSpPr>
        <p:spPr bwMode="auto">
          <a:xfrm>
            <a:off x="3232717" y="4228750"/>
            <a:ext cx="6651513" cy="785025"/>
          </a:xfrm>
          <a:prstGeom prst="homePlate">
            <a:avLst>
              <a:gd name="adj" fmla="val 33893"/>
            </a:avLst>
          </a:prstGeom>
          <a:solidFill>
            <a:srgbClr val="DDDDDD"/>
          </a:solidFill>
          <a:ln>
            <a:noFill/>
          </a:ln>
          <a:effectLst>
            <a:prstShdw prst="shdw17" dist="12700" dir="10800000">
              <a:schemeClr val="bg1"/>
            </a:prstShdw>
          </a:effectLst>
          <a:extLst>
            <a:ext uri="{91240B29-F687-4F45-9708-019B960494DF}">
              <a14:hiddenLine xmlns:a14="http://schemas.microsoft.com/office/drawing/2010/main" w="25400" algn="ctr">
                <a:solidFill>
                  <a:srgbClr val="008EB0"/>
                </a:solidFill>
                <a:miter lim="800000"/>
                <a:headEnd/>
                <a:tailEnd/>
              </a14:hiddenLine>
            </a:ext>
          </a:extLst>
        </p:spPr>
        <p:txBody>
          <a:bodyPr wrap="square" anchor="ctr"/>
          <a:lstStyle/>
          <a:p>
            <a:pPr eaLnBrk="1" hangingPunct="1"/>
            <a:r>
              <a:rPr lang="en-GB" altLang="en-US" sz="1400" b="1" dirty="0">
                <a:solidFill>
                  <a:srgbClr val="717F88"/>
                </a:solidFill>
                <a:latin typeface="RN House Sans Light" panose="020B0404020203020204" pitchFamily="34" charset="0"/>
              </a:rPr>
              <a:t>Watch out for poor grammar or spelling on emails/printed material/letters</a:t>
            </a:r>
            <a:r>
              <a:rPr lang="en-GB" altLang="en-US" sz="1200" dirty="0">
                <a:solidFill>
                  <a:srgbClr val="717F88"/>
                </a:solidFill>
                <a:latin typeface="RN House Sans Light" panose="020B0404020203020204" pitchFamily="34" charset="0"/>
              </a:rPr>
              <a:t>.</a:t>
            </a:r>
          </a:p>
        </p:txBody>
      </p:sp>
      <p:pic>
        <p:nvPicPr>
          <p:cNvPr id="39" name="Picture 7">
            <a:extLst>
              <a:ext uri="{FF2B5EF4-FFF2-40B4-BE49-F238E27FC236}">
                <a16:creationId xmlns:a16="http://schemas.microsoft.com/office/drawing/2014/main" id="{0E0E39D0-884C-4065-80FE-5F3FA65DA0D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r="35323"/>
          <a:stretch>
            <a:fillRect/>
          </a:stretch>
        </p:blipFill>
        <p:spPr bwMode="auto">
          <a:xfrm>
            <a:off x="1802297" y="4228749"/>
            <a:ext cx="1445455" cy="794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Oval 8">
            <a:extLst>
              <a:ext uri="{FF2B5EF4-FFF2-40B4-BE49-F238E27FC236}">
                <a16:creationId xmlns:a16="http://schemas.microsoft.com/office/drawing/2014/main" id="{22FEC0A2-ACF3-4007-94A4-42371FD1B3D0}"/>
              </a:ext>
            </a:extLst>
          </p:cNvPr>
          <p:cNvSpPr>
            <a:spLocks noChangeArrowheads="1"/>
          </p:cNvSpPr>
          <p:nvPr/>
        </p:nvSpPr>
        <p:spPr bwMode="auto">
          <a:xfrm>
            <a:off x="2309160" y="4312514"/>
            <a:ext cx="618569" cy="618570"/>
          </a:xfrm>
          <a:prstGeom prst="ellipse">
            <a:avLst/>
          </a:prstGeom>
          <a:solidFill>
            <a:schemeClr val="tx2"/>
          </a:solidFill>
          <a:ln w="12700" algn="ctr">
            <a:solidFill>
              <a:schemeClr val="tx2"/>
            </a:solidFill>
            <a:round/>
            <a:headEnd/>
            <a:tailEnd/>
          </a:ln>
          <a:effectLst/>
          <a:extLst>
            <a:ext uri="{AF507438-7753-43E0-B8FC-AC1667EBCBE1}">
              <a14:hiddenEffects xmlns:a14="http://schemas.microsoft.com/office/drawing/2010/main">
                <a:effectLst>
                  <a:outerShdw dist="17961" dir="13500000" algn="ctr" rotWithShape="0">
                    <a:srgbClr val="061C3C"/>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sz="1000" b="1">
              <a:latin typeface="Arial MT" charset="0"/>
              <a:ea typeface="MS PGothic" panose="020B0600070205080204" pitchFamily="34" charset="-128"/>
              <a:cs typeface="Arial" panose="020B0604020202020204" pitchFamily="34" charset="0"/>
            </a:endParaRPr>
          </a:p>
        </p:txBody>
      </p:sp>
      <p:sp>
        <p:nvSpPr>
          <p:cNvPr id="42" name="AutoShape 5">
            <a:extLst>
              <a:ext uri="{FF2B5EF4-FFF2-40B4-BE49-F238E27FC236}">
                <a16:creationId xmlns:a16="http://schemas.microsoft.com/office/drawing/2014/main" id="{47841696-3602-4857-A85B-322535C8D762}"/>
              </a:ext>
            </a:extLst>
          </p:cNvPr>
          <p:cNvSpPr>
            <a:spLocks noChangeArrowheads="1"/>
          </p:cNvSpPr>
          <p:nvPr/>
        </p:nvSpPr>
        <p:spPr bwMode="auto">
          <a:xfrm>
            <a:off x="7375546" y="5086442"/>
            <a:ext cx="2623548" cy="779655"/>
          </a:xfrm>
          <a:prstGeom prst="homePlate">
            <a:avLst>
              <a:gd name="adj" fmla="val 31485"/>
            </a:avLst>
          </a:prstGeom>
          <a:solidFill>
            <a:schemeClr val="tx2"/>
          </a:solidFill>
          <a:ln w="0" algn="ctr">
            <a:noFill/>
            <a:miter lim="800000"/>
            <a:headEnd/>
            <a:tailEnd/>
          </a:ln>
          <a:effectLst/>
          <a:extLst>
            <a:ext uri="{AF507438-7753-43E0-B8FC-AC1667EBCBE1}">
              <a14:hiddenEffects xmlns:a14="http://schemas.microsoft.com/office/drawing/2010/main">
                <a:effectLst>
                  <a:outerShdw dist="17961" dir="13500000" algn="ctr" rotWithShape="0">
                    <a:schemeClr val="accent1"/>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43" name="AutoShape 6">
            <a:extLst>
              <a:ext uri="{FF2B5EF4-FFF2-40B4-BE49-F238E27FC236}">
                <a16:creationId xmlns:a16="http://schemas.microsoft.com/office/drawing/2014/main" id="{3AA676B0-3900-41C1-8F7F-DD48469D1D0B}"/>
              </a:ext>
            </a:extLst>
          </p:cNvPr>
          <p:cNvSpPr>
            <a:spLocks noChangeArrowheads="1"/>
          </p:cNvSpPr>
          <p:nvPr/>
        </p:nvSpPr>
        <p:spPr bwMode="auto">
          <a:xfrm>
            <a:off x="3232717" y="5084294"/>
            <a:ext cx="6651513" cy="785025"/>
          </a:xfrm>
          <a:prstGeom prst="homePlate">
            <a:avLst>
              <a:gd name="adj" fmla="val 33893"/>
            </a:avLst>
          </a:prstGeom>
          <a:solidFill>
            <a:srgbClr val="DDDDDD"/>
          </a:solidFill>
          <a:ln>
            <a:noFill/>
          </a:ln>
          <a:effectLst>
            <a:prstShdw prst="shdw17" dist="12700" dir="10800000">
              <a:schemeClr val="bg1"/>
            </a:prstShdw>
          </a:effectLst>
          <a:extLst>
            <a:ext uri="{91240B29-F687-4F45-9708-019B960494DF}">
              <a14:hiddenLine xmlns:a14="http://schemas.microsoft.com/office/drawing/2010/main" w="25400" algn="ctr">
                <a:solidFill>
                  <a:srgbClr val="008EB0"/>
                </a:solidFill>
                <a:miter lim="800000"/>
                <a:headEnd/>
                <a:tailEnd/>
              </a14:hiddenLine>
            </a:ext>
          </a:extLst>
        </p:spPr>
        <p:txBody>
          <a:bodyPr wrap="square" anchor="ctr"/>
          <a:lstStyle/>
          <a:p>
            <a:pPr eaLnBrk="1" hangingPunct="1"/>
            <a:r>
              <a:rPr lang="en-GB" altLang="en-US" sz="1400" b="1" dirty="0">
                <a:solidFill>
                  <a:srgbClr val="717F88"/>
                </a:solidFill>
                <a:latin typeface="RN House Sans Light" panose="020B0404020203020204" pitchFamily="34" charset="0"/>
              </a:rPr>
              <a:t>Stop and think about what you are being asked to do. If concerned, stop and talk to  your family or a friend.</a:t>
            </a:r>
          </a:p>
        </p:txBody>
      </p:sp>
      <p:pic>
        <p:nvPicPr>
          <p:cNvPr id="44" name="Picture 7">
            <a:extLst>
              <a:ext uri="{FF2B5EF4-FFF2-40B4-BE49-F238E27FC236}">
                <a16:creationId xmlns:a16="http://schemas.microsoft.com/office/drawing/2014/main" id="{4CF7ACE5-CD15-4A7E-B33E-7AAC1FFF1B0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r="35323"/>
          <a:stretch>
            <a:fillRect/>
          </a:stretch>
        </p:blipFill>
        <p:spPr bwMode="auto">
          <a:xfrm>
            <a:off x="1802297" y="5084293"/>
            <a:ext cx="1445455" cy="794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Oval 8">
            <a:extLst>
              <a:ext uri="{FF2B5EF4-FFF2-40B4-BE49-F238E27FC236}">
                <a16:creationId xmlns:a16="http://schemas.microsoft.com/office/drawing/2014/main" id="{658D5615-D403-4ED4-BD36-69E4D28460D6}"/>
              </a:ext>
            </a:extLst>
          </p:cNvPr>
          <p:cNvSpPr>
            <a:spLocks noChangeArrowheads="1"/>
          </p:cNvSpPr>
          <p:nvPr/>
        </p:nvSpPr>
        <p:spPr bwMode="auto">
          <a:xfrm>
            <a:off x="2309160" y="5168058"/>
            <a:ext cx="618569" cy="618570"/>
          </a:xfrm>
          <a:prstGeom prst="ellipse">
            <a:avLst/>
          </a:prstGeom>
          <a:solidFill>
            <a:schemeClr val="tx2"/>
          </a:solidFill>
          <a:ln w="12700" algn="ctr">
            <a:solidFill>
              <a:schemeClr val="tx2"/>
            </a:solidFill>
            <a:round/>
            <a:headEnd/>
            <a:tailEnd/>
          </a:ln>
          <a:effectLst/>
          <a:extLst>
            <a:ext uri="{AF507438-7753-43E0-B8FC-AC1667EBCBE1}">
              <a14:hiddenEffects xmlns:a14="http://schemas.microsoft.com/office/drawing/2010/main">
                <a:effectLst>
                  <a:outerShdw dist="17961" dir="13500000" algn="ctr" rotWithShape="0">
                    <a:srgbClr val="061C3C"/>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US" altLang="en-US" sz="1000" b="1">
              <a:latin typeface="Arial MT" charset="0"/>
              <a:ea typeface="MS PGothic" panose="020B0600070205080204" pitchFamily="34" charset="-128"/>
              <a:cs typeface="Arial" panose="020B0604020202020204" pitchFamily="34" charset="0"/>
            </a:endParaRPr>
          </a:p>
        </p:txBody>
      </p:sp>
      <p:grpSp>
        <p:nvGrpSpPr>
          <p:cNvPr id="46" name="Group 45">
            <a:extLst>
              <a:ext uri="{FF2B5EF4-FFF2-40B4-BE49-F238E27FC236}">
                <a16:creationId xmlns:a16="http://schemas.microsoft.com/office/drawing/2014/main" id="{EE9E4AB6-ABC5-4139-BB7F-E8030129CA57}"/>
              </a:ext>
            </a:extLst>
          </p:cNvPr>
          <p:cNvGrpSpPr/>
          <p:nvPr/>
        </p:nvGrpSpPr>
        <p:grpSpPr>
          <a:xfrm>
            <a:off x="2468424" y="3651416"/>
            <a:ext cx="300038" cy="228600"/>
            <a:chOff x="2800350" y="2297113"/>
            <a:chExt cx="300038" cy="228600"/>
          </a:xfrm>
          <a:solidFill>
            <a:schemeClr val="bg1"/>
          </a:solidFill>
        </p:grpSpPr>
        <p:sp>
          <p:nvSpPr>
            <p:cNvPr id="47" name="Freeform 31">
              <a:extLst>
                <a:ext uri="{FF2B5EF4-FFF2-40B4-BE49-F238E27FC236}">
                  <a16:creationId xmlns:a16="http://schemas.microsoft.com/office/drawing/2014/main" id="{22CE2EF2-9CDD-4221-B550-64D52DF4CBCC}"/>
                </a:ext>
              </a:extLst>
            </p:cNvPr>
            <p:cNvSpPr>
              <a:spLocks noChangeAspect="1" noEditPoints="1"/>
            </p:cNvSpPr>
            <p:nvPr/>
          </p:nvSpPr>
          <p:spPr bwMode="auto">
            <a:xfrm>
              <a:off x="2800350" y="2297113"/>
              <a:ext cx="300038" cy="228600"/>
            </a:xfrm>
            <a:custGeom>
              <a:avLst/>
              <a:gdLst>
                <a:gd name="T0" fmla="*/ 41 w 94"/>
                <a:gd name="T1" fmla="*/ 62 h 72"/>
                <a:gd name="T2" fmla="*/ 40 w 94"/>
                <a:gd name="T3" fmla="*/ 63 h 72"/>
                <a:gd name="T4" fmla="*/ 38 w 94"/>
                <a:gd name="T5" fmla="*/ 68 h 72"/>
                <a:gd name="T6" fmla="*/ 37 w 94"/>
                <a:gd name="T7" fmla="*/ 68 h 72"/>
                <a:gd name="T8" fmla="*/ 29 w 94"/>
                <a:gd name="T9" fmla="*/ 68 h 72"/>
                <a:gd name="T10" fmla="*/ 28 w 94"/>
                <a:gd name="T11" fmla="*/ 69 h 72"/>
                <a:gd name="T12" fmla="*/ 28 w 94"/>
                <a:gd name="T13" fmla="*/ 71 h 72"/>
                <a:gd name="T14" fmla="*/ 29 w 94"/>
                <a:gd name="T15" fmla="*/ 72 h 72"/>
                <a:gd name="T16" fmla="*/ 65 w 94"/>
                <a:gd name="T17" fmla="*/ 72 h 72"/>
                <a:gd name="T18" fmla="*/ 66 w 94"/>
                <a:gd name="T19" fmla="*/ 71 h 72"/>
                <a:gd name="T20" fmla="*/ 66 w 94"/>
                <a:gd name="T21" fmla="*/ 69 h 72"/>
                <a:gd name="T22" fmla="*/ 65 w 94"/>
                <a:gd name="T23" fmla="*/ 68 h 72"/>
                <a:gd name="T24" fmla="*/ 58 w 94"/>
                <a:gd name="T25" fmla="*/ 68 h 72"/>
                <a:gd name="T26" fmla="*/ 57 w 94"/>
                <a:gd name="T27" fmla="*/ 68 h 72"/>
                <a:gd name="T28" fmla="*/ 54 w 94"/>
                <a:gd name="T29" fmla="*/ 63 h 72"/>
                <a:gd name="T30" fmla="*/ 53 w 94"/>
                <a:gd name="T31" fmla="*/ 62 h 72"/>
                <a:gd name="T32" fmla="*/ 41 w 94"/>
                <a:gd name="T33" fmla="*/ 62 h 72"/>
                <a:gd name="T34" fmla="*/ 8 w 94"/>
                <a:gd name="T35" fmla="*/ 58 h 72"/>
                <a:gd name="T36" fmla="*/ 10 w 94"/>
                <a:gd name="T37" fmla="*/ 57 h 72"/>
                <a:gd name="T38" fmla="*/ 11 w 94"/>
                <a:gd name="T39" fmla="*/ 58 h 72"/>
                <a:gd name="T40" fmla="*/ 10 w 94"/>
                <a:gd name="T41" fmla="*/ 59 h 72"/>
                <a:gd name="T42" fmla="*/ 8 w 94"/>
                <a:gd name="T43" fmla="*/ 58 h 72"/>
                <a:gd name="T44" fmla="*/ 12 w 94"/>
                <a:gd name="T45" fmla="*/ 58 h 72"/>
                <a:gd name="T46" fmla="*/ 13 w 94"/>
                <a:gd name="T47" fmla="*/ 57 h 72"/>
                <a:gd name="T48" fmla="*/ 14 w 94"/>
                <a:gd name="T49" fmla="*/ 58 h 72"/>
                <a:gd name="T50" fmla="*/ 13 w 94"/>
                <a:gd name="T51" fmla="*/ 59 h 72"/>
                <a:gd name="T52" fmla="*/ 12 w 94"/>
                <a:gd name="T53" fmla="*/ 58 h 72"/>
                <a:gd name="T54" fmla="*/ 6 w 94"/>
                <a:gd name="T55" fmla="*/ 53 h 72"/>
                <a:gd name="T56" fmla="*/ 6 w 94"/>
                <a:gd name="T57" fmla="*/ 8 h 72"/>
                <a:gd name="T58" fmla="*/ 9 w 94"/>
                <a:gd name="T59" fmla="*/ 6 h 72"/>
                <a:gd name="T60" fmla="*/ 85 w 94"/>
                <a:gd name="T61" fmla="*/ 6 h 72"/>
                <a:gd name="T62" fmla="*/ 88 w 94"/>
                <a:gd name="T63" fmla="*/ 8 h 72"/>
                <a:gd name="T64" fmla="*/ 88 w 94"/>
                <a:gd name="T65" fmla="*/ 53 h 72"/>
                <a:gd name="T66" fmla="*/ 85 w 94"/>
                <a:gd name="T67" fmla="*/ 55 h 72"/>
                <a:gd name="T68" fmla="*/ 9 w 94"/>
                <a:gd name="T69" fmla="*/ 55 h 72"/>
                <a:gd name="T70" fmla="*/ 6 w 94"/>
                <a:gd name="T71" fmla="*/ 53 h 72"/>
                <a:gd name="T72" fmla="*/ 7 w 94"/>
                <a:gd name="T73" fmla="*/ 0 h 72"/>
                <a:gd name="T74" fmla="*/ 0 w 94"/>
                <a:gd name="T75" fmla="*/ 7 h 72"/>
                <a:gd name="T76" fmla="*/ 0 w 94"/>
                <a:gd name="T77" fmla="*/ 54 h 72"/>
                <a:gd name="T78" fmla="*/ 7 w 94"/>
                <a:gd name="T79" fmla="*/ 61 h 72"/>
                <a:gd name="T80" fmla="*/ 87 w 94"/>
                <a:gd name="T81" fmla="*/ 61 h 72"/>
                <a:gd name="T82" fmla="*/ 94 w 94"/>
                <a:gd name="T83" fmla="*/ 54 h 72"/>
                <a:gd name="T84" fmla="*/ 94 w 94"/>
                <a:gd name="T85" fmla="*/ 7 h 72"/>
                <a:gd name="T86" fmla="*/ 87 w 94"/>
                <a:gd name="T87" fmla="*/ 0 h 72"/>
                <a:gd name="T88" fmla="*/ 7 w 94"/>
                <a:gd name="T8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4" h="72">
                  <a:moveTo>
                    <a:pt x="41" y="62"/>
                  </a:moveTo>
                  <a:cubicBezTo>
                    <a:pt x="41" y="62"/>
                    <a:pt x="40" y="62"/>
                    <a:pt x="40" y="63"/>
                  </a:cubicBezTo>
                  <a:cubicBezTo>
                    <a:pt x="38" y="68"/>
                    <a:pt x="38" y="68"/>
                    <a:pt x="38" y="68"/>
                  </a:cubicBezTo>
                  <a:cubicBezTo>
                    <a:pt x="38" y="68"/>
                    <a:pt x="37" y="68"/>
                    <a:pt x="37" y="68"/>
                  </a:cubicBezTo>
                  <a:cubicBezTo>
                    <a:pt x="29" y="68"/>
                    <a:pt x="29" y="68"/>
                    <a:pt x="29" y="68"/>
                  </a:cubicBezTo>
                  <a:cubicBezTo>
                    <a:pt x="29" y="68"/>
                    <a:pt x="28" y="69"/>
                    <a:pt x="28" y="69"/>
                  </a:cubicBezTo>
                  <a:cubicBezTo>
                    <a:pt x="28" y="71"/>
                    <a:pt x="28" y="71"/>
                    <a:pt x="28" y="71"/>
                  </a:cubicBezTo>
                  <a:cubicBezTo>
                    <a:pt x="28" y="72"/>
                    <a:pt x="29" y="72"/>
                    <a:pt x="29" y="72"/>
                  </a:cubicBezTo>
                  <a:cubicBezTo>
                    <a:pt x="65" y="72"/>
                    <a:pt x="65" y="72"/>
                    <a:pt x="65" y="72"/>
                  </a:cubicBezTo>
                  <a:cubicBezTo>
                    <a:pt x="65" y="72"/>
                    <a:pt x="66" y="72"/>
                    <a:pt x="66" y="71"/>
                  </a:cubicBezTo>
                  <a:cubicBezTo>
                    <a:pt x="66" y="69"/>
                    <a:pt x="66" y="69"/>
                    <a:pt x="66" y="69"/>
                  </a:cubicBezTo>
                  <a:cubicBezTo>
                    <a:pt x="66" y="69"/>
                    <a:pt x="65" y="68"/>
                    <a:pt x="65" y="68"/>
                  </a:cubicBezTo>
                  <a:cubicBezTo>
                    <a:pt x="58" y="68"/>
                    <a:pt x="58" y="68"/>
                    <a:pt x="58" y="68"/>
                  </a:cubicBezTo>
                  <a:cubicBezTo>
                    <a:pt x="57" y="68"/>
                    <a:pt x="57" y="68"/>
                    <a:pt x="57" y="68"/>
                  </a:cubicBezTo>
                  <a:cubicBezTo>
                    <a:pt x="54" y="63"/>
                    <a:pt x="54" y="63"/>
                    <a:pt x="54" y="63"/>
                  </a:cubicBezTo>
                  <a:cubicBezTo>
                    <a:pt x="54" y="62"/>
                    <a:pt x="54" y="62"/>
                    <a:pt x="53" y="62"/>
                  </a:cubicBezTo>
                  <a:lnTo>
                    <a:pt x="41" y="62"/>
                  </a:lnTo>
                  <a:close/>
                  <a:moveTo>
                    <a:pt x="8" y="58"/>
                  </a:moveTo>
                  <a:cubicBezTo>
                    <a:pt x="8" y="58"/>
                    <a:pt x="9" y="57"/>
                    <a:pt x="10" y="57"/>
                  </a:cubicBezTo>
                  <a:cubicBezTo>
                    <a:pt x="10" y="57"/>
                    <a:pt x="11" y="58"/>
                    <a:pt x="11" y="58"/>
                  </a:cubicBezTo>
                  <a:cubicBezTo>
                    <a:pt x="11" y="59"/>
                    <a:pt x="10" y="59"/>
                    <a:pt x="10" y="59"/>
                  </a:cubicBezTo>
                  <a:cubicBezTo>
                    <a:pt x="9" y="59"/>
                    <a:pt x="8" y="59"/>
                    <a:pt x="8" y="58"/>
                  </a:cubicBezTo>
                  <a:moveTo>
                    <a:pt x="12" y="58"/>
                  </a:moveTo>
                  <a:cubicBezTo>
                    <a:pt x="12" y="58"/>
                    <a:pt x="12" y="57"/>
                    <a:pt x="13" y="57"/>
                  </a:cubicBezTo>
                  <a:cubicBezTo>
                    <a:pt x="14" y="57"/>
                    <a:pt x="14" y="58"/>
                    <a:pt x="14" y="58"/>
                  </a:cubicBezTo>
                  <a:cubicBezTo>
                    <a:pt x="14" y="59"/>
                    <a:pt x="14" y="59"/>
                    <a:pt x="13" y="59"/>
                  </a:cubicBezTo>
                  <a:cubicBezTo>
                    <a:pt x="12" y="59"/>
                    <a:pt x="12" y="59"/>
                    <a:pt x="12" y="58"/>
                  </a:cubicBezTo>
                  <a:moveTo>
                    <a:pt x="6" y="53"/>
                  </a:moveTo>
                  <a:cubicBezTo>
                    <a:pt x="6" y="8"/>
                    <a:pt x="6" y="8"/>
                    <a:pt x="6" y="8"/>
                  </a:cubicBezTo>
                  <a:cubicBezTo>
                    <a:pt x="6" y="6"/>
                    <a:pt x="9" y="6"/>
                    <a:pt x="9" y="6"/>
                  </a:cubicBezTo>
                  <a:cubicBezTo>
                    <a:pt x="85" y="6"/>
                    <a:pt x="85" y="6"/>
                    <a:pt x="85" y="6"/>
                  </a:cubicBezTo>
                  <a:cubicBezTo>
                    <a:pt x="88" y="6"/>
                    <a:pt x="88" y="8"/>
                    <a:pt x="88" y="8"/>
                  </a:cubicBezTo>
                  <a:cubicBezTo>
                    <a:pt x="88" y="53"/>
                    <a:pt x="88" y="53"/>
                    <a:pt x="88" y="53"/>
                  </a:cubicBezTo>
                  <a:cubicBezTo>
                    <a:pt x="88" y="55"/>
                    <a:pt x="85" y="55"/>
                    <a:pt x="85" y="55"/>
                  </a:cubicBezTo>
                  <a:cubicBezTo>
                    <a:pt x="9" y="55"/>
                    <a:pt x="9" y="55"/>
                    <a:pt x="9" y="55"/>
                  </a:cubicBezTo>
                  <a:cubicBezTo>
                    <a:pt x="6" y="55"/>
                    <a:pt x="6" y="53"/>
                    <a:pt x="6" y="53"/>
                  </a:cubicBezTo>
                  <a:moveTo>
                    <a:pt x="7" y="0"/>
                  </a:moveTo>
                  <a:cubicBezTo>
                    <a:pt x="7" y="0"/>
                    <a:pt x="0" y="0"/>
                    <a:pt x="0" y="7"/>
                  </a:cubicBezTo>
                  <a:cubicBezTo>
                    <a:pt x="0" y="54"/>
                    <a:pt x="0" y="54"/>
                    <a:pt x="0" y="54"/>
                  </a:cubicBezTo>
                  <a:cubicBezTo>
                    <a:pt x="0" y="54"/>
                    <a:pt x="0" y="61"/>
                    <a:pt x="7" y="61"/>
                  </a:cubicBezTo>
                  <a:cubicBezTo>
                    <a:pt x="87" y="61"/>
                    <a:pt x="87" y="61"/>
                    <a:pt x="87" y="61"/>
                  </a:cubicBezTo>
                  <a:cubicBezTo>
                    <a:pt x="87" y="61"/>
                    <a:pt x="94" y="61"/>
                    <a:pt x="94" y="54"/>
                  </a:cubicBezTo>
                  <a:cubicBezTo>
                    <a:pt x="94" y="7"/>
                    <a:pt x="94" y="7"/>
                    <a:pt x="94" y="7"/>
                  </a:cubicBezTo>
                  <a:cubicBezTo>
                    <a:pt x="94" y="7"/>
                    <a:pt x="94" y="0"/>
                    <a:pt x="87" y="0"/>
                  </a:cubicBezTo>
                  <a:lnTo>
                    <a:pt x="7" y="0"/>
                  </a:lnTo>
                  <a:close/>
                </a:path>
              </a:pathLst>
            </a:custGeom>
            <a:grpFill/>
            <a:ln w="9525">
              <a:solidFill>
                <a:schemeClr val="bg1"/>
              </a:solidFill>
              <a:round/>
              <a:headEnd/>
              <a:tailEnd/>
            </a:ln>
          </p:spPr>
          <p:txBody>
            <a:bodyPr/>
            <a:lstStyle/>
            <a:p>
              <a:endParaRPr lang="en-GB"/>
            </a:p>
          </p:txBody>
        </p:sp>
        <p:sp>
          <p:nvSpPr>
            <p:cNvPr id="48" name="Freeform 32">
              <a:extLst>
                <a:ext uri="{FF2B5EF4-FFF2-40B4-BE49-F238E27FC236}">
                  <a16:creationId xmlns:a16="http://schemas.microsoft.com/office/drawing/2014/main" id="{BE76C64D-8FD3-4052-8D33-B7B0D3820AF3}"/>
                </a:ext>
              </a:extLst>
            </p:cNvPr>
            <p:cNvSpPr>
              <a:spLocks noChangeAspect="1" noEditPoints="1"/>
            </p:cNvSpPr>
            <p:nvPr/>
          </p:nvSpPr>
          <p:spPr bwMode="auto">
            <a:xfrm>
              <a:off x="2800350" y="2297113"/>
              <a:ext cx="300038" cy="228600"/>
            </a:xfrm>
            <a:custGeom>
              <a:avLst/>
              <a:gdLst>
                <a:gd name="T0" fmla="*/ 41 w 94"/>
                <a:gd name="T1" fmla="*/ 62 h 72"/>
                <a:gd name="T2" fmla="*/ 40 w 94"/>
                <a:gd name="T3" fmla="*/ 63 h 72"/>
                <a:gd name="T4" fmla="*/ 38 w 94"/>
                <a:gd name="T5" fmla="*/ 68 h 72"/>
                <a:gd name="T6" fmla="*/ 37 w 94"/>
                <a:gd name="T7" fmla="*/ 68 h 72"/>
                <a:gd name="T8" fmla="*/ 29 w 94"/>
                <a:gd name="T9" fmla="*/ 68 h 72"/>
                <a:gd name="T10" fmla="*/ 28 w 94"/>
                <a:gd name="T11" fmla="*/ 69 h 72"/>
                <a:gd name="T12" fmla="*/ 28 w 94"/>
                <a:gd name="T13" fmla="*/ 71 h 72"/>
                <a:gd name="T14" fmla="*/ 29 w 94"/>
                <a:gd name="T15" fmla="*/ 72 h 72"/>
                <a:gd name="T16" fmla="*/ 65 w 94"/>
                <a:gd name="T17" fmla="*/ 72 h 72"/>
                <a:gd name="T18" fmla="*/ 66 w 94"/>
                <a:gd name="T19" fmla="*/ 71 h 72"/>
                <a:gd name="T20" fmla="*/ 66 w 94"/>
                <a:gd name="T21" fmla="*/ 69 h 72"/>
                <a:gd name="T22" fmla="*/ 65 w 94"/>
                <a:gd name="T23" fmla="*/ 68 h 72"/>
                <a:gd name="T24" fmla="*/ 58 w 94"/>
                <a:gd name="T25" fmla="*/ 68 h 72"/>
                <a:gd name="T26" fmla="*/ 57 w 94"/>
                <a:gd name="T27" fmla="*/ 68 h 72"/>
                <a:gd name="T28" fmla="*/ 54 w 94"/>
                <a:gd name="T29" fmla="*/ 63 h 72"/>
                <a:gd name="T30" fmla="*/ 53 w 94"/>
                <a:gd name="T31" fmla="*/ 62 h 72"/>
                <a:gd name="T32" fmla="*/ 41 w 94"/>
                <a:gd name="T33" fmla="*/ 62 h 72"/>
                <a:gd name="T34" fmla="*/ 8 w 94"/>
                <a:gd name="T35" fmla="*/ 58 h 72"/>
                <a:gd name="T36" fmla="*/ 10 w 94"/>
                <a:gd name="T37" fmla="*/ 57 h 72"/>
                <a:gd name="T38" fmla="*/ 11 w 94"/>
                <a:gd name="T39" fmla="*/ 58 h 72"/>
                <a:gd name="T40" fmla="*/ 10 w 94"/>
                <a:gd name="T41" fmla="*/ 59 h 72"/>
                <a:gd name="T42" fmla="*/ 8 w 94"/>
                <a:gd name="T43" fmla="*/ 58 h 72"/>
                <a:gd name="T44" fmla="*/ 12 w 94"/>
                <a:gd name="T45" fmla="*/ 58 h 72"/>
                <a:gd name="T46" fmla="*/ 13 w 94"/>
                <a:gd name="T47" fmla="*/ 57 h 72"/>
                <a:gd name="T48" fmla="*/ 14 w 94"/>
                <a:gd name="T49" fmla="*/ 58 h 72"/>
                <a:gd name="T50" fmla="*/ 13 w 94"/>
                <a:gd name="T51" fmla="*/ 59 h 72"/>
                <a:gd name="T52" fmla="*/ 12 w 94"/>
                <a:gd name="T53" fmla="*/ 58 h 72"/>
                <a:gd name="T54" fmla="*/ 6 w 94"/>
                <a:gd name="T55" fmla="*/ 53 h 72"/>
                <a:gd name="T56" fmla="*/ 6 w 94"/>
                <a:gd name="T57" fmla="*/ 8 h 72"/>
                <a:gd name="T58" fmla="*/ 9 w 94"/>
                <a:gd name="T59" fmla="*/ 6 h 72"/>
                <a:gd name="T60" fmla="*/ 85 w 94"/>
                <a:gd name="T61" fmla="*/ 6 h 72"/>
                <a:gd name="T62" fmla="*/ 88 w 94"/>
                <a:gd name="T63" fmla="*/ 8 h 72"/>
                <a:gd name="T64" fmla="*/ 88 w 94"/>
                <a:gd name="T65" fmla="*/ 53 h 72"/>
                <a:gd name="T66" fmla="*/ 85 w 94"/>
                <a:gd name="T67" fmla="*/ 55 h 72"/>
                <a:gd name="T68" fmla="*/ 9 w 94"/>
                <a:gd name="T69" fmla="*/ 55 h 72"/>
                <a:gd name="T70" fmla="*/ 6 w 94"/>
                <a:gd name="T71" fmla="*/ 53 h 72"/>
                <a:gd name="T72" fmla="*/ 7 w 94"/>
                <a:gd name="T73" fmla="*/ 0 h 72"/>
                <a:gd name="T74" fmla="*/ 0 w 94"/>
                <a:gd name="T75" fmla="*/ 7 h 72"/>
                <a:gd name="T76" fmla="*/ 0 w 94"/>
                <a:gd name="T77" fmla="*/ 54 h 72"/>
                <a:gd name="T78" fmla="*/ 7 w 94"/>
                <a:gd name="T79" fmla="*/ 61 h 72"/>
                <a:gd name="T80" fmla="*/ 87 w 94"/>
                <a:gd name="T81" fmla="*/ 61 h 72"/>
                <a:gd name="T82" fmla="*/ 94 w 94"/>
                <a:gd name="T83" fmla="*/ 54 h 72"/>
                <a:gd name="T84" fmla="*/ 94 w 94"/>
                <a:gd name="T85" fmla="*/ 7 h 72"/>
                <a:gd name="T86" fmla="*/ 87 w 94"/>
                <a:gd name="T87" fmla="*/ 0 h 72"/>
                <a:gd name="T88" fmla="*/ 7 w 94"/>
                <a:gd name="T8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4" h="72">
                  <a:moveTo>
                    <a:pt x="41" y="62"/>
                  </a:moveTo>
                  <a:cubicBezTo>
                    <a:pt x="41" y="62"/>
                    <a:pt x="40" y="62"/>
                    <a:pt x="40" y="63"/>
                  </a:cubicBezTo>
                  <a:cubicBezTo>
                    <a:pt x="38" y="68"/>
                    <a:pt x="38" y="68"/>
                    <a:pt x="38" y="68"/>
                  </a:cubicBezTo>
                  <a:cubicBezTo>
                    <a:pt x="38" y="68"/>
                    <a:pt x="37" y="68"/>
                    <a:pt x="37" y="68"/>
                  </a:cubicBezTo>
                  <a:cubicBezTo>
                    <a:pt x="29" y="68"/>
                    <a:pt x="29" y="68"/>
                    <a:pt x="29" y="68"/>
                  </a:cubicBezTo>
                  <a:cubicBezTo>
                    <a:pt x="29" y="68"/>
                    <a:pt x="28" y="69"/>
                    <a:pt x="28" y="69"/>
                  </a:cubicBezTo>
                  <a:cubicBezTo>
                    <a:pt x="28" y="71"/>
                    <a:pt x="28" y="71"/>
                    <a:pt x="28" y="71"/>
                  </a:cubicBezTo>
                  <a:cubicBezTo>
                    <a:pt x="28" y="72"/>
                    <a:pt x="29" y="72"/>
                    <a:pt x="29" y="72"/>
                  </a:cubicBezTo>
                  <a:cubicBezTo>
                    <a:pt x="65" y="72"/>
                    <a:pt x="65" y="72"/>
                    <a:pt x="65" y="72"/>
                  </a:cubicBezTo>
                  <a:cubicBezTo>
                    <a:pt x="65" y="72"/>
                    <a:pt x="66" y="72"/>
                    <a:pt x="66" y="71"/>
                  </a:cubicBezTo>
                  <a:cubicBezTo>
                    <a:pt x="66" y="69"/>
                    <a:pt x="66" y="69"/>
                    <a:pt x="66" y="69"/>
                  </a:cubicBezTo>
                  <a:cubicBezTo>
                    <a:pt x="66" y="69"/>
                    <a:pt x="65" y="68"/>
                    <a:pt x="65" y="68"/>
                  </a:cubicBezTo>
                  <a:cubicBezTo>
                    <a:pt x="58" y="68"/>
                    <a:pt x="58" y="68"/>
                    <a:pt x="58" y="68"/>
                  </a:cubicBezTo>
                  <a:cubicBezTo>
                    <a:pt x="57" y="68"/>
                    <a:pt x="57" y="68"/>
                    <a:pt x="57" y="68"/>
                  </a:cubicBezTo>
                  <a:cubicBezTo>
                    <a:pt x="54" y="63"/>
                    <a:pt x="54" y="63"/>
                    <a:pt x="54" y="63"/>
                  </a:cubicBezTo>
                  <a:cubicBezTo>
                    <a:pt x="54" y="62"/>
                    <a:pt x="54" y="62"/>
                    <a:pt x="53" y="62"/>
                  </a:cubicBezTo>
                  <a:lnTo>
                    <a:pt x="41" y="62"/>
                  </a:lnTo>
                  <a:close/>
                  <a:moveTo>
                    <a:pt x="8" y="58"/>
                  </a:moveTo>
                  <a:cubicBezTo>
                    <a:pt x="8" y="58"/>
                    <a:pt x="9" y="57"/>
                    <a:pt x="10" y="57"/>
                  </a:cubicBezTo>
                  <a:cubicBezTo>
                    <a:pt x="10" y="57"/>
                    <a:pt x="11" y="58"/>
                    <a:pt x="11" y="58"/>
                  </a:cubicBezTo>
                  <a:cubicBezTo>
                    <a:pt x="11" y="59"/>
                    <a:pt x="10" y="59"/>
                    <a:pt x="10" y="59"/>
                  </a:cubicBezTo>
                  <a:cubicBezTo>
                    <a:pt x="9" y="59"/>
                    <a:pt x="8" y="59"/>
                    <a:pt x="8" y="58"/>
                  </a:cubicBezTo>
                  <a:moveTo>
                    <a:pt x="12" y="58"/>
                  </a:moveTo>
                  <a:cubicBezTo>
                    <a:pt x="12" y="58"/>
                    <a:pt x="12" y="57"/>
                    <a:pt x="13" y="57"/>
                  </a:cubicBezTo>
                  <a:cubicBezTo>
                    <a:pt x="14" y="57"/>
                    <a:pt x="14" y="58"/>
                    <a:pt x="14" y="58"/>
                  </a:cubicBezTo>
                  <a:cubicBezTo>
                    <a:pt x="14" y="59"/>
                    <a:pt x="14" y="59"/>
                    <a:pt x="13" y="59"/>
                  </a:cubicBezTo>
                  <a:cubicBezTo>
                    <a:pt x="12" y="59"/>
                    <a:pt x="12" y="59"/>
                    <a:pt x="12" y="58"/>
                  </a:cubicBezTo>
                  <a:moveTo>
                    <a:pt x="6" y="53"/>
                  </a:moveTo>
                  <a:cubicBezTo>
                    <a:pt x="6" y="8"/>
                    <a:pt x="6" y="8"/>
                    <a:pt x="6" y="8"/>
                  </a:cubicBezTo>
                  <a:cubicBezTo>
                    <a:pt x="6" y="6"/>
                    <a:pt x="9" y="6"/>
                    <a:pt x="9" y="6"/>
                  </a:cubicBezTo>
                  <a:cubicBezTo>
                    <a:pt x="85" y="6"/>
                    <a:pt x="85" y="6"/>
                    <a:pt x="85" y="6"/>
                  </a:cubicBezTo>
                  <a:cubicBezTo>
                    <a:pt x="88" y="6"/>
                    <a:pt x="88" y="8"/>
                    <a:pt x="88" y="8"/>
                  </a:cubicBezTo>
                  <a:cubicBezTo>
                    <a:pt x="88" y="53"/>
                    <a:pt x="88" y="53"/>
                    <a:pt x="88" y="53"/>
                  </a:cubicBezTo>
                  <a:cubicBezTo>
                    <a:pt x="88" y="55"/>
                    <a:pt x="85" y="55"/>
                    <a:pt x="85" y="55"/>
                  </a:cubicBezTo>
                  <a:cubicBezTo>
                    <a:pt x="9" y="55"/>
                    <a:pt x="9" y="55"/>
                    <a:pt x="9" y="55"/>
                  </a:cubicBezTo>
                  <a:cubicBezTo>
                    <a:pt x="6" y="55"/>
                    <a:pt x="6" y="53"/>
                    <a:pt x="6" y="53"/>
                  </a:cubicBezTo>
                  <a:moveTo>
                    <a:pt x="7" y="0"/>
                  </a:moveTo>
                  <a:cubicBezTo>
                    <a:pt x="7" y="0"/>
                    <a:pt x="0" y="0"/>
                    <a:pt x="0" y="7"/>
                  </a:cubicBezTo>
                  <a:cubicBezTo>
                    <a:pt x="0" y="54"/>
                    <a:pt x="0" y="54"/>
                    <a:pt x="0" y="54"/>
                  </a:cubicBezTo>
                  <a:cubicBezTo>
                    <a:pt x="0" y="54"/>
                    <a:pt x="0" y="61"/>
                    <a:pt x="7" y="61"/>
                  </a:cubicBezTo>
                  <a:cubicBezTo>
                    <a:pt x="87" y="61"/>
                    <a:pt x="87" y="61"/>
                    <a:pt x="87" y="61"/>
                  </a:cubicBezTo>
                  <a:cubicBezTo>
                    <a:pt x="87" y="61"/>
                    <a:pt x="94" y="61"/>
                    <a:pt x="94" y="54"/>
                  </a:cubicBezTo>
                  <a:cubicBezTo>
                    <a:pt x="94" y="7"/>
                    <a:pt x="94" y="7"/>
                    <a:pt x="94" y="7"/>
                  </a:cubicBezTo>
                  <a:cubicBezTo>
                    <a:pt x="94" y="7"/>
                    <a:pt x="94" y="0"/>
                    <a:pt x="87" y="0"/>
                  </a:cubicBezTo>
                  <a:lnTo>
                    <a:pt x="7" y="0"/>
                  </a:lnTo>
                  <a:close/>
                </a:path>
              </a:pathLst>
            </a:custGeom>
            <a:grpFill/>
            <a:ln w="6350" cap="flat">
              <a:solidFill>
                <a:schemeClr val="bg1"/>
              </a:solidFill>
              <a:prstDash val="solid"/>
              <a:miter lim="800000"/>
              <a:headEnd/>
              <a:tailEnd/>
            </a:ln>
          </p:spPr>
          <p:txBody>
            <a:bodyPr/>
            <a:lstStyle/>
            <a:p>
              <a:endParaRPr lang="en-GB"/>
            </a:p>
          </p:txBody>
        </p:sp>
      </p:grpSp>
      <p:sp>
        <p:nvSpPr>
          <p:cNvPr id="49" name="Freeform 57">
            <a:extLst>
              <a:ext uri="{FF2B5EF4-FFF2-40B4-BE49-F238E27FC236}">
                <a16:creationId xmlns:a16="http://schemas.microsoft.com/office/drawing/2014/main" id="{73869CE4-583F-44EE-9C66-B2D73BB3D7F6}"/>
              </a:ext>
            </a:extLst>
          </p:cNvPr>
          <p:cNvSpPr>
            <a:spLocks noChangeAspect="1" noEditPoints="1"/>
          </p:cNvSpPr>
          <p:nvPr/>
        </p:nvSpPr>
        <p:spPr bwMode="auto">
          <a:xfrm>
            <a:off x="2441116" y="1902676"/>
            <a:ext cx="354654" cy="313566"/>
          </a:xfrm>
          <a:custGeom>
            <a:avLst/>
            <a:gdLst>
              <a:gd name="T0" fmla="*/ 62 w 82"/>
              <a:gd name="T1" fmla="*/ 1 h 72"/>
              <a:gd name="T2" fmla="*/ 59 w 82"/>
              <a:gd name="T3" fmla="*/ 4 h 72"/>
              <a:gd name="T4" fmla="*/ 56 w 82"/>
              <a:gd name="T5" fmla="*/ 8 h 72"/>
              <a:gd name="T6" fmla="*/ 57 w 82"/>
              <a:gd name="T7" fmla="*/ 10 h 72"/>
              <a:gd name="T8" fmla="*/ 62 w 82"/>
              <a:gd name="T9" fmla="*/ 20 h 72"/>
              <a:gd name="T10" fmla="*/ 67 w 82"/>
              <a:gd name="T11" fmla="*/ 22 h 72"/>
              <a:gd name="T12" fmla="*/ 69 w 82"/>
              <a:gd name="T13" fmla="*/ 21 h 72"/>
              <a:gd name="T14" fmla="*/ 70 w 82"/>
              <a:gd name="T15" fmla="*/ 22 h 72"/>
              <a:gd name="T16" fmla="*/ 72 w 82"/>
              <a:gd name="T17" fmla="*/ 34 h 72"/>
              <a:gd name="T18" fmla="*/ 72 w 82"/>
              <a:gd name="T19" fmla="*/ 37 h 72"/>
              <a:gd name="T20" fmla="*/ 69 w 82"/>
              <a:gd name="T21" fmla="*/ 50 h 72"/>
              <a:gd name="T22" fmla="*/ 68 w 82"/>
              <a:gd name="T23" fmla="*/ 50 h 72"/>
              <a:gd name="T24" fmla="*/ 66 w 82"/>
              <a:gd name="T25" fmla="*/ 50 h 72"/>
              <a:gd name="T26" fmla="*/ 62 w 82"/>
              <a:gd name="T27" fmla="*/ 51 h 72"/>
              <a:gd name="T28" fmla="*/ 56 w 82"/>
              <a:gd name="T29" fmla="*/ 61 h 72"/>
              <a:gd name="T30" fmla="*/ 56 w 82"/>
              <a:gd name="T31" fmla="*/ 63 h 72"/>
              <a:gd name="T32" fmla="*/ 58 w 82"/>
              <a:gd name="T33" fmla="*/ 67 h 72"/>
              <a:gd name="T34" fmla="*/ 61 w 82"/>
              <a:gd name="T35" fmla="*/ 70 h 72"/>
              <a:gd name="T36" fmla="*/ 66 w 82"/>
              <a:gd name="T37" fmla="*/ 70 h 72"/>
              <a:gd name="T38" fmla="*/ 82 w 82"/>
              <a:gd name="T39" fmla="*/ 36 h 72"/>
              <a:gd name="T40" fmla="*/ 67 w 82"/>
              <a:gd name="T41" fmla="*/ 1 h 72"/>
              <a:gd name="T42" fmla="*/ 64 w 82"/>
              <a:gd name="T43" fmla="*/ 0 h 72"/>
              <a:gd name="T44" fmla="*/ 62 w 82"/>
              <a:gd name="T45" fmla="*/ 1 h 72"/>
              <a:gd name="T46" fmla="*/ 18 w 82"/>
              <a:gd name="T47" fmla="*/ 63 h 72"/>
              <a:gd name="T48" fmla="*/ 21 w 82"/>
              <a:gd name="T49" fmla="*/ 60 h 72"/>
              <a:gd name="T50" fmla="*/ 24 w 82"/>
              <a:gd name="T51" fmla="*/ 63 h 72"/>
              <a:gd name="T52" fmla="*/ 21 w 82"/>
              <a:gd name="T53" fmla="*/ 66 h 72"/>
              <a:gd name="T54" fmla="*/ 18 w 82"/>
              <a:gd name="T55" fmla="*/ 63 h 72"/>
              <a:gd name="T56" fmla="*/ 6 w 82"/>
              <a:gd name="T57" fmla="*/ 6 h 72"/>
              <a:gd name="T58" fmla="*/ 36 w 82"/>
              <a:gd name="T59" fmla="*/ 6 h 72"/>
              <a:gd name="T60" fmla="*/ 36 w 82"/>
              <a:gd name="T61" fmla="*/ 54 h 72"/>
              <a:gd name="T62" fmla="*/ 6 w 82"/>
              <a:gd name="T63" fmla="*/ 54 h 72"/>
              <a:gd name="T64" fmla="*/ 6 w 82"/>
              <a:gd name="T65" fmla="*/ 6 h 72"/>
              <a:gd name="T66" fmla="*/ 5 w 82"/>
              <a:gd name="T67" fmla="*/ 0 h 72"/>
              <a:gd name="T68" fmla="*/ 0 w 82"/>
              <a:gd name="T69" fmla="*/ 5 h 72"/>
              <a:gd name="T70" fmla="*/ 0 w 82"/>
              <a:gd name="T71" fmla="*/ 66 h 72"/>
              <a:gd name="T72" fmla="*/ 5 w 82"/>
              <a:gd name="T73" fmla="*/ 71 h 72"/>
              <a:gd name="T74" fmla="*/ 36 w 82"/>
              <a:gd name="T75" fmla="*/ 71 h 72"/>
              <a:gd name="T76" fmla="*/ 41 w 82"/>
              <a:gd name="T77" fmla="*/ 66 h 72"/>
              <a:gd name="T78" fmla="*/ 41 w 82"/>
              <a:gd name="T79" fmla="*/ 5 h 72"/>
              <a:gd name="T80" fmla="*/ 36 w 82"/>
              <a:gd name="T81" fmla="*/ 0 h 72"/>
              <a:gd name="T82" fmla="*/ 5 w 82"/>
              <a:gd name="T83"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2" h="72">
                <a:moveTo>
                  <a:pt x="62" y="1"/>
                </a:moveTo>
                <a:cubicBezTo>
                  <a:pt x="62" y="1"/>
                  <a:pt x="60" y="3"/>
                  <a:pt x="59" y="4"/>
                </a:cubicBezTo>
                <a:cubicBezTo>
                  <a:pt x="57" y="5"/>
                  <a:pt x="56" y="7"/>
                  <a:pt x="56" y="8"/>
                </a:cubicBezTo>
                <a:cubicBezTo>
                  <a:pt x="56" y="9"/>
                  <a:pt x="56" y="9"/>
                  <a:pt x="57" y="10"/>
                </a:cubicBezTo>
                <a:cubicBezTo>
                  <a:pt x="59" y="14"/>
                  <a:pt x="61" y="18"/>
                  <a:pt x="62" y="20"/>
                </a:cubicBezTo>
                <a:cubicBezTo>
                  <a:pt x="63" y="22"/>
                  <a:pt x="66" y="22"/>
                  <a:pt x="67" y="22"/>
                </a:cubicBezTo>
                <a:cubicBezTo>
                  <a:pt x="67" y="22"/>
                  <a:pt x="68" y="21"/>
                  <a:pt x="69" y="21"/>
                </a:cubicBezTo>
                <a:cubicBezTo>
                  <a:pt x="69" y="21"/>
                  <a:pt x="70" y="22"/>
                  <a:pt x="70" y="22"/>
                </a:cubicBezTo>
                <a:cubicBezTo>
                  <a:pt x="71" y="25"/>
                  <a:pt x="72" y="30"/>
                  <a:pt x="72" y="34"/>
                </a:cubicBezTo>
                <a:cubicBezTo>
                  <a:pt x="72" y="37"/>
                  <a:pt x="72" y="37"/>
                  <a:pt x="72" y="37"/>
                </a:cubicBezTo>
                <a:cubicBezTo>
                  <a:pt x="72" y="42"/>
                  <a:pt x="70" y="46"/>
                  <a:pt x="69" y="50"/>
                </a:cubicBezTo>
                <a:cubicBezTo>
                  <a:pt x="69" y="50"/>
                  <a:pt x="69" y="50"/>
                  <a:pt x="68" y="50"/>
                </a:cubicBezTo>
                <a:cubicBezTo>
                  <a:pt x="68" y="50"/>
                  <a:pt x="66" y="50"/>
                  <a:pt x="66" y="50"/>
                </a:cubicBezTo>
                <a:cubicBezTo>
                  <a:pt x="65" y="49"/>
                  <a:pt x="63" y="49"/>
                  <a:pt x="62" y="51"/>
                </a:cubicBezTo>
                <a:cubicBezTo>
                  <a:pt x="60" y="53"/>
                  <a:pt x="58" y="57"/>
                  <a:pt x="56" y="61"/>
                </a:cubicBezTo>
                <a:cubicBezTo>
                  <a:pt x="56" y="62"/>
                  <a:pt x="56" y="62"/>
                  <a:pt x="56" y="63"/>
                </a:cubicBezTo>
                <a:cubicBezTo>
                  <a:pt x="55" y="64"/>
                  <a:pt x="57" y="66"/>
                  <a:pt x="58" y="67"/>
                </a:cubicBezTo>
                <a:cubicBezTo>
                  <a:pt x="59" y="68"/>
                  <a:pt x="61" y="70"/>
                  <a:pt x="61" y="70"/>
                </a:cubicBezTo>
                <a:cubicBezTo>
                  <a:pt x="62" y="72"/>
                  <a:pt x="65" y="71"/>
                  <a:pt x="66" y="70"/>
                </a:cubicBezTo>
                <a:cubicBezTo>
                  <a:pt x="73" y="65"/>
                  <a:pt x="82" y="53"/>
                  <a:pt x="82" y="36"/>
                </a:cubicBezTo>
                <a:cubicBezTo>
                  <a:pt x="82" y="19"/>
                  <a:pt x="74" y="7"/>
                  <a:pt x="67" y="1"/>
                </a:cubicBezTo>
                <a:cubicBezTo>
                  <a:pt x="66" y="1"/>
                  <a:pt x="65" y="0"/>
                  <a:pt x="64" y="0"/>
                </a:cubicBezTo>
                <a:cubicBezTo>
                  <a:pt x="63" y="0"/>
                  <a:pt x="63" y="1"/>
                  <a:pt x="62" y="1"/>
                </a:cubicBezTo>
                <a:moveTo>
                  <a:pt x="18" y="63"/>
                </a:moveTo>
                <a:cubicBezTo>
                  <a:pt x="18" y="61"/>
                  <a:pt x="19" y="60"/>
                  <a:pt x="21" y="60"/>
                </a:cubicBezTo>
                <a:cubicBezTo>
                  <a:pt x="22" y="60"/>
                  <a:pt x="24" y="61"/>
                  <a:pt x="24" y="63"/>
                </a:cubicBezTo>
                <a:cubicBezTo>
                  <a:pt x="24" y="65"/>
                  <a:pt x="22" y="66"/>
                  <a:pt x="21" y="66"/>
                </a:cubicBezTo>
                <a:cubicBezTo>
                  <a:pt x="19" y="66"/>
                  <a:pt x="18" y="65"/>
                  <a:pt x="18" y="63"/>
                </a:cubicBezTo>
                <a:moveTo>
                  <a:pt x="6" y="6"/>
                </a:moveTo>
                <a:cubicBezTo>
                  <a:pt x="36" y="6"/>
                  <a:pt x="36" y="6"/>
                  <a:pt x="36" y="6"/>
                </a:cubicBezTo>
                <a:cubicBezTo>
                  <a:pt x="36" y="54"/>
                  <a:pt x="36" y="54"/>
                  <a:pt x="36" y="54"/>
                </a:cubicBezTo>
                <a:cubicBezTo>
                  <a:pt x="6" y="54"/>
                  <a:pt x="6" y="54"/>
                  <a:pt x="6" y="54"/>
                </a:cubicBezTo>
                <a:lnTo>
                  <a:pt x="6" y="6"/>
                </a:lnTo>
                <a:close/>
                <a:moveTo>
                  <a:pt x="5" y="0"/>
                </a:moveTo>
                <a:cubicBezTo>
                  <a:pt x="2" y="0"/>
                  <a:pt x="0" y="2"/>
                  <a:pt x="0" y="5"/>
                </a:cubicBezTo>
                <a:cubicBezTo>
                  <a:pt x="0" y="66"/>
                  <a:pt x="0" y="66"/>
                  <a:pt x="0" y="66"/>
                </a:cubicBezTo>
                <a:cubicBezTo>
                  <a:pt x="0" y="69"/>
                  <a:pt x="2" y="71"/>
                  <a:pt x="5" y="71"/>
                </a:cubicBezTo>
                <a:cubicBezTo>
                  <a:pt x="36" y="71"/>
                  <a:pt x="36" y="71"/>
                  <a:pt x="36" y="71"/>
                </a:cubicBezTo>
                <a:cubicBezTo>
                  <a:pt x="39" y="71"/>
                  <a:pt x="41" y="69"/>
                  <a:pt x="41" y="66"/>
                </a:cubicBezTo>
                <a:cubicBezTo>
                  <a:pt x="41" y="5"/>
                  <a:pt x="41" y="5"/>
                  <a:pt x="41" y="5"/>
                </a:cubicBezTo>
                <a:cubicBezTo>
                  <a:pt x="41" y="2"/>
                  <a:pt x="39" y="0"/>
                  <a:pt x="36" y="0"/>
                </a:cubicBezTo>
                <a:lnTo>
                  <a:pt x="5" y="0"/>
                </a:lnTo>
                <a:close/>
              </a:path>
            </a:pathLst>
          </a:custGeom>
          <a:solidFill>
            <a:schemeClr val="bg1"/>
          </a:solidFill>
          <a:ln>
            <a:noFill/>
          </a:ln>
        </p:spPr>
        <p:txBody>
          <a:bodyPr/>
          <a:lstStyle/>
          <a:p>
            <a:endParaRPr lang="en-GB"/>
          </a:p>
        </p:txBody>
      </p:sp>
      <p:sp>
        <p:nvSpPr>
          <p:cNvPr id="41" name="Freeform 56">
            <a:extLst>
              <a:ext uri="{FF2B5EF4-FFF2-40B4-BE49-F238E27FC236}">
                <a16:creationId xmlns:a16="http://schemas.microsoft.com/office/drawing/2014/main" id="{ADDBEE7D-433E-4FFC-AB56-22DBF6C1FF93}"/>
              </a:ext>
            </a:extLst>
          </p:cNvPr>
          <p:cNvSpPr>
            <a:spLocks noChangeAspect="1" noEditPoints="1"/>
          </p:cNvSpPr>
          <p:nvPr/>
        </p:nvSpPr>
        <p:spPr bwMode="auto">
          <a:xfrm>
            <a:off x="9267338" y="933451"/>
            <a:ext cx="709485" cy="566858"/>
          </a:xfrm>
          <a:custGeom>
            <a:avLst/>
            <a:gdLst>
              <a:gd name="T0" fmla="*/ 76 w 97"/>
              <a:gd name="T1" fmla="*/ 24 h 77"/>
              <a:gd name="T2" fmla="*/ 76 w 97"/>
              <a:gd name="T3" fmla="*/ 33 h 77"/>
              <a:gd name="T4" fmla="*/ 41 w 97"/>
              <a:gd name="T5" fmla="*/ 23 h 77"/>
              <a:gd name="T6" fmla="*/ 63 w 97"/>
              <a:gd name="T7" fmla="*/ 21 h 77"/>
              <a:gd name="T8" fmla="*/ 62 w 97"/>
              <a:gd name="T9" fmla="*/ 23 h 77"/>
              <a:gd name="T10" fmla="*/ 43 w 97"/>
              <a:gd name="T11" fmla="*/ 23 h 77"/>
              <a:gd name="T12" fmla="*/ 41 w 97"/>
              <a:gd name="T13" fmla="*/ 23 h 77"/>
              <a:gd name="T14" fmla="*/ 9 w 97"/>
              <a:gd name="T15" fmla="*/ 12 h 77"/>
              <a:gd name="T16" fmla="*/ 15 w 97"/>
              <a:gd name="T17" fmla="*/ 12 h 77"/>
              <a:gd name="T18" fmla="*/ 13 w 97"/>
              <a:gd name="T19" fmla="*/ 16 h 77"/>
              <a:gd name="T20" fmla="*/ 12 w 97"/>
              <a:gd name="T21" fmla="*/ 16 h 77"/>
              <a:gd name="T22" fmla="*/ 8 w 97"/>
              <a:gd name="T23" fmla="*/ 15 h 77"/>
              <a:gd name="T24" fmla="*/ 2 w 97"/>
              <a:gd name="T25" fmla="*/ 12 h 77"/>
              <a:gd name="T26" fmla="*/ 6 w 97"/>
              <a:gd name="T27" fmla="*/ 19 h 77"/>
              <a:gd name="T28" fmla="*/ 15 w 97"/>
              <a:gd name="T29" fmla="*/ 26 h 77"/>
              <a:gd name="T30" fmla="*/ 29 w 97"/>
              <a:gd name="T31" fmla="*/ 65 h 77"/>
              <a:gd name="T32" fmla="*/ 29 w 97"/>
              <a:gd name="T33" fmla="*/ 74 h 77"/>
              <a:gd name="T34" fmla="*/ 40 w 97"/>
              <a:gd name="T35" fmla="*/ 77 h 77"/>
              <a:gd name="T36" fmla="*/ 43 w 97"/>
              <a:gd name="T37" fmla="*/ 68 h 77"/>
              <a:gd name="T38" fmla="*/ 60 w 97"/>
              <a:gd name="T39" fmla="*/ 74 h 77"/>
              <a:gd name="T40" fmla="*/ 71 w 97"/>
              <a:gd name="T41" fmla="*/ 77 h 77"/>
              <a:gd name="T42" fmla="*/ 74 w 97"/>
              <a:gd name="T43" fmla="*/ 65 h 77"/>
              <a:gd name="T44" fmla="*/ 87 w 97"/>
              <a:gd name="T45" fmla="*/ 50 h 77"/>
              <a:gd name="T46" fmla="*/ 97 w 97"/>
              <a:gd name="T47" fmla="*/ 44 h 77"/>
              <a:gd name="T48" fmla="*/ 91 w 97"/>
              <a:gd name="T49" fmla="*/ 29 h 77"/>
              <a:gd name="T50" fmla="*/ 82 w 97"/>
              <a:gd name="T51" fmla="*/ 19 h 77"/>
              <a:gd name="T52" fmla="*/ 75 w 97"/>
              <a:gd name="T53" fmla="*/ 13 h 77"/>
              <a:gd name="T54" fmla="*/ 42 w 97"/>
              <a:gd name="T55" fmla="*/ 9 h 77"/>
              <a:gd name="T56" fmla="*/ 17 w 97"/>
              <a:gd name="T57" fmla="*/ 25 h 77"/>
              <a:gd name="T58" fmla="*/ 15 w 97"/>
              <a:gd name="T59" fmla="*/ 26 h 77"/>
              <a:gd name="T60" fmla="*/ 16 w 97"/>
              <a:gd name="T61" fmla="*/ 24 h 77"/>
              <a:gd name="T62" fmla="*/ 8 w 97"/>
              <a:gd name="T63" fmla="*/ 18 h 77"/>
              <a:gd name="T64" fmla="*/ 12 w 97"/>
              <a:gd name="T65" fmla="*/ 19 h 77"/>
              <a:gd name="T66" fmla="*/ 17 w 97"/>
              <a:gd name="T67" fmla="*/ 16 h 77"/>
              <a:gd name="T68" fmla="*/ 11 w 97"/>
              <a:gd name="T69" fmla="*/ 8 h 77"/>
              <a:gd name="T70" fmla="*/ 5 w 97"/>
              <a:gd name="T71" fmla="*/ 13 h 77"/>
              <a:gd name="T72" fmla="*/ 6 w 97"/>
              <a:gd name="T73" fmla="*/ 2 h 77"/>
              <a:gd name="T74" fmla="*/ 6 w 97"/>
              <a:gd name="T7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7" h="77">
                <a:moveTo>
                  <a:pt x="72" y="29"/>
                </a:moveTo>
                <a:cubicBezTo>
                  <a:pt x="72" y="26"/>
                  <a:pt x="74" y="24"/>
                  <a:pt x="76" y="24"/>
                </a:cubicBezTo>
                <a:cubicBezTo>
                  <a:pt x="78" y="24"/>
                  <a:pt x="80" y="26"/>
                  <a:pt x="80" y="29"/>
                </a:cubicBezTo>
                <a:cubicBezTo>
                  <a:pt x="80" y="31"/>
                  <a:pt x="78" y="33"/>
                  <a:pt x="76" y="33"/>
                </a:cubicBezTo>
                <a:cubicBezTo>
                  <a:pt x="74" y="33"/>
                  <a:pt x="72" y="31"/>
                  <a:pt x="72" y="29"/>
                </a:cubicBezTo>
                <a:moveTo>
                  <a:pt x="41" y="23"/>
                </a:moveTo>
                <a:cubicBezTo>
                  <a:pt x="41" y="22"/>
                  <a:pt x="41" y="21"/>
                  <a:pt x="42" y="21"/>
                </a:cubicBezTo>
                <a:cubicBezTo>
                  <a:pt x="42" y="21"/>
                  <a:pt x="52" y="13"/>
                  <a:pt x="63" y="21"/>
                </a:cubicBezTo>
                <a:cubicBezTo>
                  <a:pt x="63" y="21"/>
                  <a:pt x="63" y="22"/>
                  <a:pt x="63" y="23"/>
                </a:cubicBezTo>
                <a:cubicBezTo>
                  <a:pt x="63" y="23"/>
                  <a:pt x="62" y="23"/>
                  <a:pt x="62" y="23"/>
                </a:cubicBezTo>
                <a:cubicBezTo>
                  <a:pt x="62" y="23"/>
                  <a:pt x="61" y="23"/>
                  <a:pt x="61" y="23"/>
                </a:cubicBezTo>
                <a:cubicBezTo>
                  <a:pt x="52" y="16"/>
                  <a:pt x="44" y="23"/>
                  <a:pt x="43" y="23"/>
                </a:cubicBezTo>
                <a:cubicBezTo>
                  <a:pt x="43" y="23"/>
                  <a:pt x="43" y="23"/>
                  <a:pt x="42" y="23"/>
                </a:cubicBezTo>
                <a:cubicBezTo>
                  <a:pt x="42" y="23"/>
                  <a:pt x="42" y="23"/>
                  <a:pt x="41" y="23"/>
                </a:cubicBezTo>
                <a:moveTo>
                  <a:pt x="8" y="15"/>
                </a:moveTo>
                <a:cubicBezTo>
                  <a:pt x="8" y="14"/>
                  <a:pt x="8" y="13"/>
                  <a:pt x="9" y="12"/>
                </a:cubicBezTo>
                <a:cubicBezTo>
                  <a:pt x="9" y="11"/>
                  <a:pt x="10" y="10"/>
                  <a:pt x="11" y="10"/>
                </a:cubicBezTo>
                <a:cubicBezTo>
                  <a:pt x="13" y="10"/>
                  <a:pt x="14" y="10"/>
                  <a:pt x="15" y="12"/>
                </a:cubicBezTo>
                <a:cubicBezTo>
                  <a:pt x="15" y="13"/>
                  <a:pt x="15" y="14"/>
                  <a:pt x="15" y="14"/>
                </a:cubicBezTo>
                <a:cubicBezTo>
                  <a:pt x="15" y="15"/>
                  <a:pt x="14" y="16"/>
                  <a:pt x="13" y="16"/>
                </a:cubicBezTo>
                <a:cubicBezTo>
                  <a:pt x="13" y="16"/>
                  <a:pt x="12" y="16"/>
                  <a:pt x="12" y="16"/>
                </a:cubicBezTo>
                <a:cubicBezTo>
                  <a:pt x="12" y="16"/>
                  <a:pt x="12" y="16"/>
                  <a:pt x="12" y="16"/>
                </a:cubicBezTo>
                <a:cubicBezTo>
                  <a:pt x="12" y="16"/>
                  <a:pt x="11" y="16"/>
                  <a:pt x="11" y="16"/>
                </a:cubicBezTo>
                <a:cubicBezTo>
                  <a:pt x="10" y="16"/>
                  <a:pt x="8" y="16"/>
                  <a:pt x="8" y="15"/>
                </a:cubicBezTo>
                <a:moveTo>
                  <a:pt x="5" y="0"/>
                </a:moveTo>
                <a:cubicBezTo>
                  <a:pt x="2" y="3"/>
                  <a:pt x="0" y="8"/>
                  <a:pt x="2" y="12"/>
                </a:cubicBezTo>
                <a:cubicBezTo>
                  <a:pt x="3" y="14"/>
                  <a:pt x="4" y="16"/>
                  <a:pt x="5" y="17"/>
                </a:cubicBezTo>
                <a:cubicBezTo>
                  <a:pt x="5" y="18"/>
                  <a:pt x="5" y="18"/>
                  <a:pt x="6" y="19"/>
                </a:cubicBezTo>
                <a:cubicBezTo>
                  <a:pt x="7" y="23"/>
                  <a:pt x="11" y="26"/>
                  <a:pt x="15" y="26"/>
                </a:cubicBezTo>
                <a:cubicBezTo>
                  <a:pt x="15" y="26"/>
                  <a:pt x="15" y="26"/>
                  <a:pt x="15" y="26"/>
                </a:cubicBezTo>
                <a:cubicBezTo>
                  <a:pt x="14" y="30"/>
                  <a:pt x="13" y="34"/>
                  <a:pt x="13" y="39"/>
                </a:cubicBezTo>
                <a:cubicBezTo>
                  <a:pt x="13" y="50"/>
                  <a:pt x="19" y="60"/>
                  <a:pt x="29" y="65"/>
                </a:cubicBezTo>
                <a:cubicBezTo>
                  <a:pt x="29" y="65"/>
                  <a:pt x="29" y="65"/>
                  <a:pt x="29" y="65"/>
                </a:cubicBezTo>
                <a:cubicBezTo>
                  <a:pt x="29" y="74"/>
                  <a:pt x="29" y="74"/>
                  <a:pt x="29" y="74"/>
                </a:cubicBezTo>
                <a:cubicBezTo>
                  <a:pt x="29" y="76"/>
                  <a:pt x="30" y="77"/>
                  <a:pt x="32" y="77"/>
                </a:cubicBezTo>
                <a:cubicBezTo>
                  <a:pt x="40" y="77"/>
                  <a:pt x="40" y="77"/>
                  <a:pt x="40" y="77"/>
                </a:cubicBezTo>
                <a:cubicBezTo>
                  <a:pt x="42" y="77"/>
                  <a:pt x="43" y="76"/>
                  <a:pt x="43" y="74"/>
                </a:cubicBezTo>
                <a:cubicBezTo>
                  <a:pt x="43" y="68"/>
                  <a:pt x="43" y="68"/>
                  <a:pt x="43" y="68"/>
                </a:cubicBezTo>
                <a:cubicBezTo>
                  <a:pt x="60" y="68"/>
                  <a:pt x="60" y="68"/>
                  <a:pt x="60" y="68"/>
                </a:cubicBezTo>
                <a:cubicBezTo>
                  <a:pt x="60" y="74"/>
                  <a:pt x="60" y="74"/>
                  <a:pt x="60" y="74"/>
                </a:cubicBezTo>
                <a:cubicBezTo>
                  <a:pt x="60" y="76"/>
                  <a:pt x="61" y="77"/>
                  <a:pt x="63" y="77"/>
                </a:cubicBezTo>
                <a:cubicBezTo>
                  <a:pt x="71" y="77"/>
                  <a:pt x="71" y="77"/>
                  <a:pt x="71" y="77"/>
                </a:cubicBezTo>
                <a:cubicBezTo>
                  <a:pt x="73" y="77"/>
                  <a:pt x="74" y="76"/>
                  <a:pt x="74" y="74"/>
                </a:cubicBezTo>
                <a:cubicBezTo>
                  <a:pt x="74" y="65"/>
                  <a:pt x="74" y="65"/>
                  <a:pt x="74" y="65"/>
                </a:cubicBezTo>
                <a:cubicBezTo>
                  <a:pt x="74" y="65"/>
                  <a:pt x="74" y="65"/>
                  <a:pt x="74" y="65"/>
                </a:cubicBezTo>
                <a:cubicBezTo>
                  <a:pt x="80" y="61"/>
                  <a:pt x="85" y="56"/>
                  <a:pt x="87" y="50"/>
                </a:cubicBezTo>
                <a:cubicBezTo>
                  <a:pt x="89" y="50"/>
                  <a:pt x="91" y="50"/>
                  <a:pt x="91" y="50"/>
                </a:cubicBezTo>
                <a:cubicBezTo>
                  <a:pt x="94" y="50"/>
                  <a:pt x="97" y="48"/>
                  <a:pt x="97" y="44"/>
                </a:cubicBezTo>
                <a:cubicBezTo>
                  <a:pt x="97" y="35"/>
                  <a:pt x="97" y="35"/>
                  <a:pt x="97" y="35"/>
                </a:cubicBezTo>
                <a:cubicBezTo>
                  <a:pt x="97" y="29"/>
                  <a:pt x="92" y="29"/>
                  <a:pt x="91" y="29"/>
                </a:cubicBezTo>
                <a:cubicBezTo>
                  <a:pt x="91" y="29"/>
                  <a:pt x="90" y="29"/>
                  <a:pt x="88" y="29"/>
                </a:cubicBezTo>
                <a:cubicBezTo>
                  <a:pt x="87" y="26"/>
                  <a:pt x="85" y="22"/>
                  <a:pt x="82" y="19"/>
                </a:cubicBezTo>
                <a:cubicBezTo>
                  <a:pt x="82" y="4"/>
                  <a:pt x="82" y="4"/>
                  <a:pt x="82" y="4"/>
                </a:cubicBezTo>
                <a:cubicBezTo>
                  <a:pt x="75" y="13"/>
                  <a:pt x="75" y="13"/>
                  <a:pt x="75" y="13"/>
                </a:cubicBezTo>
                <a:cubicBezTo>
                  <a:pt x="71" y="11"/>
                  <a:pt x="66" y="9"/>
                  <a:pt x="61" y="9"/>
                </a:cubicBezTo>
                <a:cubicBezTo>
                  <a:pt x="42" y="9"/>
                  <a:pt x="42" y="9"/>
                  <a:pt x="42" y="9"/>
                </a:cubicBezTo>
                <a:cubicBezTo>
                  <a:pt x="31" y="9"/>
                  <a:pt x="22" y="15"/>
                  <a:pt x="17" y="24"/>
                </a:cubicBezTo>
                <a:cubicBezTo>
                  <a:pt x="17" y="24"/>
                  <a:pt x="17" y="25"/>
                  <a:pt x="17" y="25"/>
                </a:cubicBezTo>
                <a:cubicBezTo>
                  <a:pt x="17" y="26"/>
                  <a:pt x="16" y="26"/>
                  <a:pt x="16" y="26"/>
                </a:cubicBezTo>
                <a:cubicBezTo>
                  <a:pt x="16" y="26"/>
                  <a:pt x="16" y="26"/>
                  <a:pt x="15" y="26"/>
                </a:cubicBezTo>
                <a:cubicBezTo>
                  <a:pt x="16" y="26"/>
                  <a:pt x="16" y="25"/>
                  <a:pt x="17" y="24"/>
                </a:cubicBezTo>
                <a:cubicBezTo>
                  <a:pt x="16" y="24"/>
                  <a:pt x="16" y="24"/>
                  <a:pt x="16" y="24"/>
                </a:cubicBezTo>
                <a:cubicBezTo>
                  <a:pt x="12" y="24"/>
                  <a:pt x="9" y="21"/>
                  <a:pt x="8" y="18"/>
                </a:cubicBezTo>
                <a:cubicBezTo>
                  <a:pt x="8" y="18"/>
                  <a:pt x="8" y="18"/>
                  <a:pt x="8" y="18"/>
                </a:cubicBezTo>
                <a:cubicBezTo>
                  <a:pt x="9" y="19"/>
                  <a:pt x="11" y="19"/>
                  <a:pt x="12" y="19"/>
                </a:cubicBezTo>
                <a:cubicBezTo>
                  <a:pt x="12" y="19"/>
                  <a:pt x="12" y="19"/>
                  <a:pt x="12" y="19"/>
                </a:cubicBezTo>
                <a:cubicBezTo>
                  <a:pt x="13" y="19"/>
                  <a:pt x="13" y="18"/>
                  <a:pt x="13" y="18"/>
                </a:cubicBezTo>
                <a:cubicBezTo>
                  <a:pt x="15" y="18"/>
                  <a:pt x="16" y="17"/>
                  <a:pt x="17" y="16"/>
                </a:cubicBezTo>
                <a:cubicBezTo>
                  <a:pt x="18" y="14"/>
                  <a:pt x="18" y="13"/>
                  <a:pt x="17" y="11"/>
                </a:cubicBezTo>
                <a:cubicBezTo>
                  <a:pt x="16" y="8"/>
                  <a:pt x="13" y="7"/>
                  <a:pt x="11" y="8"/>
                </a:cubicBezTo>
                <a:cubicBezTo>
                  <a:pt x="9" y="8"/>
                  <a:pt x="7" y="9"/>
                  <a:pt x="6" y="11"/>
                </a:cubicBezTo>
                <a:cubicBezTo>
                  <a:pt x="6" y="11"/>
                  <a:pt x="6" y="12"/>
                  <a:pt x="5" y="13"/>
                </a:cubicBezTo>
                <a:cubicBezTo>
                  <a:pt x="5" y="13"/>
                  <a:pt x="4" y="12"/>
                  <a:pt x="4" y="11"/>
                </a:cubicBezTo>
                <a:cubicBezTo>
                  <a:pt x="3" y="8"/>
                  <a:pt x="4" y="4"/>
                  <a:pt x="6" y="2"/>
                </a:cubicBezTo>
                <a:cubicBezTo>
                  <a:pt x="7" y="2"/>
                  <a:pt x="7" y="1"/>
                  <a:pt x="7" y="1"/>
                </a:cubicBezTo>
                <a:cubicBezTo>
                  <a:pt x="7" y="0"/>
                  <a:pt x="6" y="0"/>
                  <a:pt x="6" y="0"/>
                </a:cubicBezTo>
                <a:cubicBezTo>
                  <a:pt x="6" y="0"/>
                  <a:pt x="5" y="0"/>
                  <a:pt x="5" y="0"/>
                </a:cubicBezTo>
              </a:path>
            </a:pathLst>
          </a:custGeom>
          <a:solidFill>
            <a:schemeClr val="tx2"/>
          </a:solidFill>
          <a:ln>
            <a:noFill/>
          </a:ln>
        </p:spPr>
        <p:txBody>
          <a:bodyPr/>
          <a:lstStyle/>
          <a:p>
            <a:endParaRPr lang="en-GB"/>
          </a:p>
        </p:txBody>
      </p:sp>
      <p:sp>
        <p:nvSpPr>
          <p:cNvPr id="56" name="Freeform 46">
            <a:extLst>
              <a:ext uri="{FF2B5EF4-FFF2-40B4-BE49-F238E27FC236}">
                <a16:creationId xmlns:a16="http://schemas.microsoft.com/office/drawing/2014/main" id="{8C52BFC7-5E5E-488C-9C85-D6171186BF61}"/>
              </a:ext>
            </a:extLst>
          </p:cNvPr>
          <p:cNvSpPr>
            <a:spLocks noChangeAspect="1" noEditPoints="1"/>
          </p:cNvSpPr>
          <p:nvPr/>
        </p:nvSpPr>
        <p:spPr bwMode="auto">
          <a:xfrm>
            <a:off x="2432181" y="4453545"/>
            <a:ext cx="372524" cy="345098"/>
          </a:xfrm>
          <a:custGeom>
            <a:avLst/>
            <a:gdLst>
              <a:gd name="T0" fmla="*/ 13 w 81"/>
              <a:gd name="T1" fmla="*/ 53 h 75"/>
              <a:gd name="T2" fmla="*/ 15 w 81"/>
              <a:gd name="T3" fmla="*/ 58 h 75"/>
              <a:gd name="T4" fmla="*/ 34 w 81"/>
              <a:gd name="T5" fmla="*/ 56 h 75"/>
              <a:gd name="T6" fmla="*/ 32 w 81"/>
              <a:gd name="T7" fmla="*/ 51 h 75"/>
              <a:gd name="T8" fmla="*/ 41 w 81"/>
              <a:gd name="T9" fmla="*/ 50 h 75"/>
              <a:gd name="T10" fmla="*/ 49 w 81"/>
              <a:gd name="T11" fmla="*/ 57 h 75"/>
              <a:gd name="T12" fmla="*/ 44 w 81"/>
              <a:gd name="T13" fmla="*/ 49 h 75"/>
              <a:gd name="T14" fmla="*/ 41 w 81"/>
              <a:gd name="T15" fmla="*/ 50 h 75"/>
              <a:gd name="T16" fmla="*/ 13 w 81"/>
              <a:gd name="T17" fmla="*/ 36 h 75"/>
              <a:gd name="T18" fmla="*/ 15 w 81"/>
              <a:gd name="T19" fmla="*/ 41 h 75"/>
              <a:gd name="T20" fmla="*/ 40 w 81"/>
              <a:gd name="T21" fmla="*/ 39 h 75"/>
              <a:gd name="T22" fmla="*/ 39 w 81"/>
              <a:gd name="T23" fmla="*/ 34 h 75"/>
              <a:gd name="T24" fmla="*/ 15 w 81"/>
              <a:gd name="T25" fmla="*/ 17 h 75"/>
              <a:gd name="T26" fmla="*/ 13 w 81"/>
              <a:gd name="T27" fmla="*/ 22 h 75"/>
              <a:gd name="T28" fmla="*/ 39 w 81"/>
              <a:gd name="T29" fmla="*/ 24 h 75"/>
              <a:gd name="T30" fmla="*/ 40 w 81"/>
              <a:gd name="T31" fmla="*/ 19 h 75"/>
              <a:gd name="T32" fmla="*/ 15 w 81"/>
              <a:gd name="T33" fmla="*/ 17 h 75"/>
              <a:gd name="T34" fmla="*/ 46 w 81"/>
              <a:gd name="T35" fmla="*/ 42 h 75"/>
              <a:gd name="T36" fmla="*/ 55 w 81"/>
              <a:gd name="T37" fmla="*/ 51 h 75"/>
              <a:gd name="T38" fmla="*/ 80 w 81"/>
              <a:gd name="T39" fmla="*/ 24 h 75"/>
              <a:gd name="T40" fmla="*/ 71 w 81"/>
              <a:gd name="T41" fmla="*/ 15 h 75"/>
              <a:gd name="T42" fmla="*/ 70 w 81"/>
              <a:gd name="T43" fmla="*/ 15 h 75"/>
              <a:gd name="T44" fmla="*/ 0 w 81"/>
              <a:gd name="T45" fmla="*/ 2 h 75"/>
              <a:gd name="T46" fmla="*/ 1 w 81"/>
              <a:gd name="T47" fmla="*/ 75 h 75"/>
              <a:gd name="T48" fmla="*/ 64 w 81"/>
              <a:gd name="T49" fmla="*/ 73 h 75"/>
              <a:gd name="T50" fmla="*/ 61 w 81"/>
              <a:gd name="T51" fmla="*/ 60 h 75"/>
              <a:gd name="T52" fmla="*/ 57 w 81"/>
              <a:gd name="T53" fmla="*/ 68 h 75"/>
              <a:gd name="T54" fmla="*/ 6 w 81"/>
              <a:gd name="T55" fmla="*/ 66 h 75"/>
              <a:gd name="T56" fmla="*/ 8 w 81"/>
              <a:gd name="T57" fmla="*/ 7 h 75"/>
              <a:gd name="T58" fmla="*/ 57 w 81"/>
              <a:gd name="T59" fmla="*/ 8 h 75"/>
              <a:gd name="T60" fmla="*/ 64 w 81"/>
              <a:gd name="T61" fmla="*/ 8 h 75"/>
              <a:gd name="T62" fmla="*/ 64 w 81"/>
              <a:gd name="T63" fmla="*/ 2 h 75"/>
              <a:gd name="T64" fmla="*/ 1 w 81"/>
              <a:gd name="T65"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1" h="75">
                <a:moveTo>
                  <a:pt x="15" y="51"/>
                </a:moveTo>
                <a:cubicBezTo>
                  <a:pt x="14" y="51"/>
                  <a:pt x="13" y="52"/>
                  <a:pt x="13" y="53"/>
                </a:cubicBezTo>
                <a:cubicBezTo>
                  <a:pt x="13" y="56"/>
                  <a:pt x="13" y="56"/>
                  <a:pt x="13" y="56"/>
                </a:cubicBezTo>
                <a:cubicBezTo>
                  <a:pt x="13" y="57"/>
                  <a:pt x="14" y="58"/>
                  <a:pt x="15" y="58"/>
                </a:cubicBezTo>
                <a:cubicBezTo>
                  <a:pt x="32" y="58"/>
                  <a:pt x="32" y="58"/>
                  <a:pt x="32" y="58"/>
                </a:cubicBezTo>
                <a:cubicBezTo>
                  <a:pt x="33" y="58"/>
                  <a:pt x="34" y="57"/>
                  <a:pt x="34" y="56"/>
                </a:cubicBezTo>
                <a:cubicBezTo>
                  <a:pt x="34" y="53"/>
                  <a:pt x="34" y="53"/>
                  <a:pt x="34" y="53"/>
                </a:cubicBezTo>
                <a:cubicBezTo>
                  <a:pt x="34" y="52"/>
                  <a:pt x="33" y="51"/>
                  <a:pt x="32" y="51"/>
                </a:cubicBezTo>
                <a:lnTo>
                  <a:pt x="15" y="51"/>
                </a:lnTo>
                <a:close/>
                <a:moveTo>
                  <a:pt x="41" y="50"/>
                </a:moveTo>
                <a:cubicBezTo>
                  <a:pt x="40" y="59"/>
                  <a:pt x="40" y="59"/>
                  <a:pt x="40" y="59"/>
                </a:cubicBezTo>
                <a:cubicBezTo>
                  <a:pt x="49" y="57"/>
                  <a:pt x="49" y="57"/>
                  <a:pt x="49" y="57"/>
                </a:cubicBezTo>
                <a:cubicBezTo>
                  <a:pt x="50" y="57"/>
                  <a:pt x="51" y="55"/>
                  <a:pt x="50" y="54"/>
                </a:cubicBezTo>
                <a:cubicBezTo>
                  <a:pt x="44" y="49"/>
                  <a:pt x="44" y="49"/>
                  <a:pt x="44" y="49"/>
                </a:cubicBezTo>
                <a:cubicBezTo>
                  <a:pt x="44" y="49"/>
                  <a:pt x="43" y="49"/>
                  <a:pt x="43" y="49"/>
                </a:cubicBezTo>
                <a:cubicBezTo>
                  <a:pt x="42" y="49"/>
                  <a:pt x="41" y="49"/>
                  <a:pt x="41" y="50"/>
                </a:cubicBezTo>
                <a:moveTo>
                  <a:pt x="15" y="34"/>
                </a:moveTo>
                <a:cubicBezTo>
                  <a:pt x="14" y="34"/>
                  <a:pt x="13" y="35"/>
                  <a:pt x="13" y="36"/>
                </a:cubicBezTo>
                <a:cubicBezTo>
                  <a:pt x="13" y="39"/>
                  <a:pt x="13" y="39"/>
                  <a:pt x="13" y="39"/>
                </a:cubicBezTo>
                <a:cubicBezTo>
                  <a:pt x="13" y="40"/>
                  <a:pt x="14" y="41"/>
                  <a:pt x="15" y="41"/>
                </a:cubicBezTo>
                <a:cubicBezTo>
                  <a:pt x="39" y="41"/>
                  <a:pt x="39" y="41"/>
                  <a:pt x="39" y="41"/>
                </a:cubicBezTo>
                <a:cubicBezTo>
                  <a:pt x="40" y="41"/>
                  <a:pt x="40" y="40"/>
                  <a:pt x="40" y="39"/>
                </a:cubicBezTo>
                <a:cubicBezTo>
                  <a:pt x="40" y="36"/>
                  <a:pt x="40" y="36"/>
                  <a:pt x="40" y="36"/>
                </a:cubicBezTo>
                <a:cubicBezTo>
                  <a:pt x="40" y="35"/>
                  <a:pt x="40" y="34"/>
                  <a:pt x="39" y="34"/>
                </a:cubicBezTo>
                <a:lnTo>
                  <a:pt x="15" y="34"/>
                </a:lnTo>
                <a:close/>
                <a:moveTo>
                  <a:pt x="15" y="17"/>
                </a:moveTo>
                <a:cubicBezTo>
                  <a:pt x="14" y="17"/>
                  <a:pt x="13" y="18"/>
                  <a:pt x="13" y="19"/>
                </a:cubicBezTo>
                <a:cubicBezTo>
                  <a:pt x="13" y="22"/>
                  <a:pt x="13" y="22"/>
                  <a:pt x="13" y="22"/>
                </a:cubicBezTo>
                <a:cubicBezTo>
                  <a:pt x="13" y="23"/>
                  <a:pt x="14" y="24"/>
                  <a:pt x="15" y="24"/>
                </a:cubicBezTo>
                <a:cubicBezTo>
                  <a:pt x="39" y="24"/>
                  <a:pt x="39" y="24"/>
                  <a:pt x="39" y="24"/>
                </a:cubicBezTo>
                <a:cubicBezTo>
                  <a:pt x="40" y="24"/>
                  <a:pt x="40" y="23"/>
                  <a:pt x="40" y="22"/>
                </a:cubicBezTo>
                <a:cubicBezTo>
                  <a:pt x="40" y="19"/>
                  <a:pt x="40" y="19"/>
                  <a:pt x="40" y="19"/>
                </a:cubicBezTo>
                <a:cubicBezTo>
                  <a:pt x="40" y="18"/>
                  <a:pt x="40" y="17"/>
                  <a:pt x="39" y="17"/>
                </a:cubicBezTo>
                <a:lnTo>
                  <a:pt x="15" y="17"/>
                </a:lnTo>
                <a:close/>
                <a:moveTo>
                  <a:pt x="70" y="15"/>
                </a:moveTo>
                <a:cubicBezTo>
                  <a:pt x="46" y="42"/>
                  <a:pt x="46" y="42"/>
                  <a:pt x="46" y="42"/>
                </a:cubicBezTo>
                <a:cubicBezTo>
                  <a:pt x="46" y="43"/>
                  <a:pt x="46" y="43"/>
                  <a:pt x="46" y="43"/>
                </a:cubicBezTo>
                <a:cubicBezTo>
                  <a:pt x="55" y="51"/>
                  <a:pt x="55" y="51"/>
                  <a:pt x="55" y="51"/>
                </a:cubicBezTo>
                <a:cubicBezTo>
                  <a:pt x="55" y="52"/>
                  <a:pt x="56" y="52"/>
                  <a:pt x="56" y="51"/>
                </a:cubicBezTo>
                <a:cubicBezTo>
                  <a:pt x="80" y="24"/>
                  <a:pt x="80" y="24"/>
                  <a:pt x="80" y="24"/>
                </a:cubicBezTo>
                <a:cubicBezTo>
                  <a:pt x="81" y="24"/>
                  <a:pt x="81" y="23"/>
                  <a:pt x="80" y="23"/>
                </a:cubicBezTo>
                <a:cubicBezTo>
                  <a:pt x="71" y="15"/>
                  <a:pt x="71" y="15"/>
                  <a:pt x="71" y="15"/>
                </a:cubicBezTo>
                <a:cubicBezTo>
                  <a:pt x="71" y="15"/>
                  <a:pt x="71" y="15"/>
                  <a:pt x="71" y="15"/>
                </a:cubicBezTo>
                <a:cubicBezTo>
                  <a:pt x="71" y="15"/>
                  <a:pt x="70" y="15"/>
                  <a:pt x="70" y="15"/>
                </a:cubicBezTo>
                <a:moveTo>
                  <a:pt x="1" y="0"/>
                </a:moveTo>
                <a:cubicBezTo>
                  <a:pt x="0" y="0"/>
                  <a:pt x="0" y="1"/>
                  <a:pt x="0" y="2"/>
                </a:cubicBezTo>
                <a:cubicBezTo>
                  <a:pt x="0" y="73"/>
                  <a:pt x="0" y="73"/>
                  <a:pt x="0" y="73"/>
                </a:cubicBezTo>
                <a:cubicBezTo>
                  <a:pt x="0" y="74"/>
                  <a:pt x="0" y="75"/>
                  <a:pt x="1" y="75"/>
                </a:cubicBezTo>
                <a:cubicBezTo>
                  <a:pt x="63" y="75"/>
                  <a:pt x="63" y="75"/>
                  <a:pt x="63" y="75"/>
                </a:cubicBezTo>
                <a:cubicBezTo>
                  <a:pt x="63" y="75"/>
                  <a:pt x="64" y="74"/>
                  <a:pt x="64" y="73"/>
                </a:cubicBezTo>
                <a:cubicBezTo>
                  <a:pt x="64" y="61"/>
                  <a:pt x="64" y="61"/>
                  <a:pt x="64" y="61"/>
                </a:cubicBezTo>
                <a:cubicBezTo>
                  <a:pt x="64" y="59"/>
                  <a:pt x="62" y="59"/>
                  <a:pt x="61" y="60"/>
                </a:cubicBezTo>
                <a:cubicBezTo>
                  <a:pt x="57" y="64"/>
                  <a:pt x="57" y="64"/>
                  <a:pt x="57" y="64"/>
                </a:cubicBezTo>
                <a:cubicBezTo>
                  <a:pt x="57" y="68"/>
                  <a:pt x="57" y="68"/>
                  <a:pt x="57" y="68"/>
                </a:cubicBezTo>
                <a:cubicBezTo>
                  <a:pt x="8" y="68"/>
                  <a:pt x="8" y="68"/>
                  <a:pt x="8" y="68"/>
                </a:cubicBezTo>
                <a:cubicBezTo>
                  <a:pt x="7" y="68"/>
                  <a:pt x="6" y="67"/>
                  <a:pt x="6" y="66"/>
                </a:cubicBezTo>
                <a:cubicBezTo>
                  <a:pt x="6" y="8"/>
                  <a:pt x="6" y="8"/>
                  <a:pt x="6" y="8"/>
                </a:cubicBezTo>
                <a:cubicBezTo>
                  <a:pt x="6" y="8"/>
                  <a:pt x="7" y="7"/>
                  <a:pt x="8" y="7"/>
                </a:cubicBezTo>
                <a:cubicBezTo>
                  <a:pt x="56" y="7"/>
                  <a:pt x="56" y="7"/>
                  <a:pt x="56" y="7"/>
                </a:cubicBezTo>
                <a:cubicBezTo>
                  <a:pt x="57" y="7"/>
                  <a:pt x="57" y="8"/>
                  <a:pt x="57" y="8"/>
                </a:cubicBezTo>
                <a:cubicBezTo>
                  <a:pt x="57" y="15"/>
                  <a:pt x="57" y="15"/>
                  <a:pt x="57" y="15"/>
                </a:cubicBezTo>
                <a:cubicBezTo>
                  <a:pt x="64" y="8"/>
                  <a:pt x="64" y="8"/>
                  <a:pt x="64" y="8"/>
                </a:cubicBezTo>
                <a:cubicBezTo>
                  <a:pt x="64" y="8"/>
                  <a:pt x="64" y="7"/>
                  <a:pt x="64" y="7"/>
                </a:cubicBezTo>
                <a:cubicBezTo>
                  <a:pt x="64" y="2"/>
                  <a:pt x="64" y="2"/>
                  <a:pt x="64" y="2"/>
                </a:cubicBezTo>
                <a:cubicBezTo>
                  <a:pt x="64" y="1"/>
                  <a:pt x="63" y="0"/>
                  <a:pt x="63" y="0"/>
                </a:cubicBezTo>
                <a:lnTo>
                  <a:pt x="1" y="0"/>
                </a:lnTo>
                <a:close/>
              </a:path>
            </a:pathLst>
          </a:custGeom>
          <a:solidFill>
            <a:schemeClr val="bg1"/>
          </a:solidFill>
          <a:ln>
            <a:noFill/>
          </a:ln>
        </p:spPr>
        <p:txBody>
          <a:bodyPr/>
          <a:lstStyle/>
          <a:p>
            <a:endParaRPr lang="en-GB"/>
          </a:p>
        </p:txBody>
      </p:sp>
      <p:sp>
        <p:nvSpPr>
          <p:cNvPr id="57" name="Freeform 48">
            <a:extLst>
              <a:ext uri="{FF2B5EF4-FFF2-40B4-BE49-F238E27FC236}">
                <a16:creationId xmlns:a16="http://schemas.microsoft.com/office/drawing/2014/main" id="{E0103FD2-C8F1-4013-9BE5-2CD7DCAFB38A}"/>
              </a:ext>
            </a:extLst>
          </p:cNvPr>
          <p:cNvSpPr>
            <a:spLocks noChangeAspect="1" noEditPoints="1"/>
          </p:cNvSpPr>
          <p:nvPr/>
        </p:nvSpPr>
        <p:spPr bwMode="auto">
          <a:xfrm>
            <a:off x="2434948" y="2732695"/>
            <a:ext cx="366990" cy="364618"/>
          </a:xfrm>
          <a:custGeom>
            <a:avLst/>
            <a:gdLst>
              <a:gd name="T0" fmla="*/ 20 w 77"/>
              <a:gd name="T1" fmla="*/ 50 h 77"/>
              <a:gd name="T2" fmla="*/ 11 w 77"/>
              <a:gd name="T3" fmla="*/ 59 h 77"/>
              <a:gd name="T4" fmla="*/ 11 w 77"/>
              <a:gd name="T5" fmla="*/ 65 h 77"/>
              <a:gd name="T6" fmla="*/ 18 w 77"/>
              <a:gd name="T7" fmla="*/ 65 h 77"/>
              <a:gd name="T8" fmla="*/ 26 w 77"/>
              <a:gd name="T9" fmla="*/ 57 h 77"/>
              <a:gd name="T10" fmla="*/ 26 w 77"/>
              <a:gd name="T11" fmla="*/ 50 h 77"/>
              <a:gd name="T12" fmla="*/ 23 w 77"/>
              <a:gd name="T13" fmla="*/ 49 h 77"/>
              <a:gd name="T14" fmla="*/ 20 w 77"/>
              <a:gd name="T15" fmla="*/ 50 h 77"/>
              <a:gd name="T16" fmla="*/ 40 w 77"/>
              <a:gd name="T17" fmla="*/ 42 h 77"/>
              <a:gd name="T18" fmla="*/ 55 w 77"/>
              <a:gd name="T19" fmla="*/ 75 h 77"/>
              <a:gd name="T20" fmla="*/ 58 w 77"/>
              <a:gd name="T21" fmla="*/ 75 h 77"/>
              <a:gd name="T22" fmla="*/ 60 w 77"/>
              <a:gd name="T23" fmla="*/ 65 h 77"/>
              <a:gd name="T24" fmla="*/ 69 w 77"/>
              <a:gd name="T25" fmla="*/ 75 h 77"/>
              <a:gd name="T26" fmla="*/ 73 w 77"/>
              <a:gd name="T27" fmla="*/ 75 h 77"/>
              <a:gd name="T28" fmla="*/ 74 w 77"/>
              <a:gd name="T29" fmla="*/ 75 h 77"/>
              <a:gd name="T30" fmla="*/ 74 w 77"/>
              <a:gd name="T31" fmla="*/ 70 h 77"/>
              <a:gd name="T32" fmla="*/ 65 w 77"/>
              <a:gd name="T33" fmla="*/ 61 h 77"/>
              <a:gd name="T34" fmla="*/ 74 w 77"/>
              <a:gd name="T35" fmla="*/ 59 h 77"/>
              <a:gd name="T36" fmla="*/ 74 w 77"/>
              <a:gd name="T37" fmla="*/ 55 h 77"/>
              <a:gd name="T38" fmla="*/ 42 w 77"/>
              <a:gd name="T39" fmla="*/ 39 h 77"/>
              <a:gd name="T40" fmla="*/ 41 w 77"/>
              <a:gd name="T41" fmla="*/ 39 h 77"/>
              <a:gd name="T42" fmla="*/ 40 w 77"/>
              <a:gd name="T43" fmla="*/ 42 h 77"/>
              <a:gd name="T44" fmla="*/ 17 w 77"/>
              <a:gd name="T45" fmla="*/ 34 h 77"/>
              <a:gd name="T46" fmla="*/ 5 w 77"/>
              <a:gd name="T47" fmla="*/ 34 h 77"/>
              <a:gd name="T48" fmla="*/ 0 w 77"/>
              <a:gd name="T49" fmla="*/ 38 h 77"/>
              <a:gd name="T50" fmla="*/ 5 w 77"/>
              <a:gd name="T51" fmla="*/ 43 h 77"/>
              <a:gd name="T52" fmla="*/ 17 w 77"/>
              <a:gd name="T53" fmla="*/ 43 h 77"/>
              <a:gd name="T54" fmla="*/ 20 w 77"/>
              <a:gd name="T55" fmla="*/ 42 h 77"/>
              <a:gd name="T56" fmla="*/ 22 w 77"/>
              <a:gd name="T57" fmla="*/ 38 h 77"/>
              <a:gd name="T58" fmla="*/ 17 w 77"/>
              <a:gd name="T59" fmla="*/ 34 h 77"/>
              <a:gd name="T60" fmla="*/ 11 w 77"/>
              <a:gd name="T61" fmla="*/ 12 h 77"/>
              <a:gd name="T62" fmla="*/ 11 w 77"/>
              <a:gd name="T63" fmla="*/ 18 h 77"/>
              <a:gd name="T64" fmla="*/ 20 w 77"/>
              <a:gd name="T65" fmla="*/ 27 h 77"/>
              <a:gd name="T66" fmla="*/ 26 w 77"/>
              <a:gd name="T67" fmla="*/ 27 h 77"/>
              <a:gd name="T68" fmla="*/ 26 w 77"/>
              <a:gd name="T69" fmla="*/ 20 h 77"/>
              <a:gd name="T70" fmla="*/ 18 w 77"/>
              <a:gd name="T71" fmla="*/ 12 h 77"/>
              <a:gd name="T72" fmla="*/ 15 w 77"/>
              <a:gd name="T73" fmla="*/ 10 h 77"/>
              <a:gd name="T74" fmla="*/ 11 w 77"/>
              <a:gd name="T75" fmla="*/ 12 h 77"/>
              <a:gd name="T76" fmla="*/ 58 w 77"/>
              <a:gd name="T77" fmla="*/ 12 h 77"/>
              <a:gd name="T78" fmla="*/ 50 w 77"/>
              <a:gd name="T79" fmla="*/ 20 h 77"/>
              <a:gd name="T80" fmla="*/ 50 w 77"/>
              <a:gd name="T81" fmla="*/ 27 h 77"/>
              <a:gd name="T82" fmla="*/ 57 w 77"/>
              <a:gd name="T83" fmla="*/ 27 h 77"/>
              <a:gd name="T84" fmla="*/ 65 w 77"/>
              <a:gd name="T85" fmla="*/ 18 h 77"/>
              <a:gd name="T86" fmla="*/ 65 w 77"/>
              <a:gd name="T87" fmla="*/ 12 h 77"/>
              <a:gd name="T88" fmla="*/ 62 w 77"/>
              <a:gd name="T89" fmla="*/ 10 h 77"/>
              <a:gd name="T90" fmla="*/ 58 w 77"/>
              <a:gd name="T91" fmla="*/ 12 h 77"/>
              <a:gd name="T92" fmla="*/ 38 w 77"/>
              <a:gd name="T93" fmla="*/ 0 h 77"/>
              <a:gd name="T94" fmla="*/ 33 w 77"/>
              <a:gd name="T95" fmla="*/ 5 h 77"/>
              <a:gd name="T96" fmla="*/ 33 w 77"/>
              <a:gd name="T97" fmla="*/ 17 h 77"/>
              <a:gd name="T98" fmla="*/ 38 w 77"/>
              <a:gd name="T99" fmla="*/ 22 h 77"/>
              <a:gd name="T100" fmla="*/ 42 w 77"/>
              <a:gd name="T101" fmla="*/ 20 h 77"/>
              <a:gd name="T102" fmla="*/ 43 w 77"/>
              <a:gd name="T103" fmla="*/ 17 h 77"/>
              <a:gd name="T104" fmla="*/ 43 w 77"/>
              <a:gd name="T105" fmla="*/ 5 h 77"/>
              <a:gd name="T106" fmla="*/ 38 w 77"/>
              <a:gd name="T107"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7" h="77">
                <a:moveTo>
                  <a:pt x="20" y="50"/>
                </a:moveTo>
                <a:cubicBezTo>
                  <a:pt x="11" y="59"/>
                  <a:pt x="11" y="59"/>
                  <a:pt x="11" y="59"/>
                </a:cubicBezTo>
                <a:cubicBezTo>
                  <a:pt x="10" y="60"/>
                  <a:pt x="10" y="63"/>
                  <a:pt x="11" y="65"/>
                </a:cubicBezTo>
                <a:cubicBezTo>
                  <a:pt x="13" y="67"/>
                  <a:pt x="16" y="67"/>
                  <a:pt x="18" y="65"/>
                </a:cubicBezTo>
                <a:cubicBezTo>
                  <a:pt x="26" y="57"/>
                  <a:pt x="26" y="57"/>
                  <a:pt x="26" y="57"/>
                </a:cubicBezTo>
                <a:cubicBezTo>
                  <a:pt x="28" y="55"/>
                  <a:pt x="28" y="52"/>
                  <a:pt x="26" y="50"/>
                </a:cubicBezTo>
                <a:cubicBezTo>
                  <a:pt x="26" y="49"/>
                  <a:pt x="24" y="49"/>
                  <a:pt x="23" y="49"/>
                </a:cubicBezTo>
                <a:cubicBezTo>
                  <a:pt x="22" y="49"/>
                  <a:pt x="21" y="49"/>
                  <a:pt x="20" y="50"/>
                </a:cubicBezTo>
                <a:moveTo>
                  <a:pt x="40" y="42"/>
                </a:moveTo>
                <a:cubicBezTo>
                  <a:pt x="40" y="42"/>
                  <a:pt x="54" y="74"/>
                  <a:pt x="55" y="75"/>
                </a:cubicBezTo>
                <a:cubicBezTo>
                  <a:pt x="55" y="77"/>
                  <a:pt x="57" y="77"/>
                  <a:pt x="58" y="75"/>
                </a:cubicBezTo>
                <a:cubicBezTo>
                  <a:pt x="58" y="73"/>
                  <a:pt x="59" y="68"/>
                  <a:pt x="60" y="65"/>
                </a:cubicBezTo>
                <a:cubicBezTo>
                  <a:pt x="69" y="75"/>
                  <a:pt x="69" y="75"/>
                  <a:pt x="69" y="75"/>
                </a:cubicBezTo>
                <a:cubicBezTo>
                  <a:pt x="70" y="76"/>
                  <a:pt x="72" y="76"/>
                  <a:pt x="73" y="75"/>
                </a:cubicBezTo>
                <a:cubicBezTo>
                  <a:pt x="73" y="75"/>
                  <a:pt x="73" y="75"/>
                  <a:pt x="74" y="75"/>
                </a:cubicBezTo>
                <a:cubicBezTo>
                  <a:pt x="75" y="74"/>
                  <a:pt x="75" y="72"/>
                  <a:pt x="74" y="70"/>
                </a:cubicBezTo>
                <a:cubicBezTo>
                  <a:pt x="65" y="61"/>
                  <a:pt x="65" y="61"/>
                  <a:pt x="65" y="61"/>
                </a:cubicBezTo>
                <a:cubicBezTo>
                  <a:pt x="69" y="60"/>
                  <a:pt x="73" y="59"/>
                  <a:pt x="74" y="59"/>
                </a:cubicBezTo>
                <a:cubicBezTo>
                  <a:pt x="76" y="58"/>
                  <a:pt x="77" y="57"/>
                  <a:pt x="74" y="55"/>
                </a:cubicBezTo>
                <a:cubicBezTo>
                  <a:pt x="71" y="54"/>
                  <a:pt x="44" y="40"/>
                  <a:pt x="42" y="39"/>
                </a:cubicBezTo>
                <a:cubicBezTo>
                  <a:pt x="42" y="39"/>
                  <a:pt x="41" y="39"/>
                  <a:pt x="41" y="39"/>
                </a:cubicBezTo>
                <a:cubicBezTo>
                  <a:pt x="40" y="39"/>
                  <a:pt x="39" y="40"/>
                  <a:pt x="40" y="42"/>
                </a:cubicBezTo>
                <a:moveTo>
                  <a:pt x="17" y="34"/>
                </a:moveTo>
                <a:cubicBezTo>
                  <a:pt x="5" y="34"/>
                  <a:pt x="5" y="34"/>
                  <a:pt x="5" y="34"/>
                </a:cubicBezTo>
                <a:cubicBezTo>
                  <a:pt x="2" y="34"/>
                  <a:pt x="0" y="36"/>
                  <a:pt x="0" y="38"/>
                </a:cubicBezTo>
                <a:cubicBezTo>
                  <a:pt x="0" y="41"/>
                  <a:pt x="2" y="43"/>
                  <a:pt x="5" y="43"/>
                </a:cubicBezTo>
                <a:cubicBezTo>
                  <a:pt x="17" y="43"/>
                  <a:pt x="17" y="43"/>
                  <a:pt x="17" y="43"/>
                </a:cubicBezTo>
                <a:cubicBezTo>
                  <a:pt x="18" y="43"/>
                  <a:pt x="19" y="43"/>
                  <a:pt x="20" y="42"/>
                </a:cubicBezTo>
                <a:cubicBezTo>
                  <a:pt x="21" y="41"/>
                  <a:pt x="22" y="40"/>
                  <a:pt x="22" y="38"/>
                </a:cubicBezTo>
                <a:cubicBezTo>
                  <a:pt x="22" y="36"/>
                  <a:pt x="19" y="34"/>
                  <a:pt x="17" y="34"/>
                </a:cubicBezTo>
                <a:close/>
                <a:moveTo>
                  <a:pt x="11" y="12"/>
                </a:moveTo>
                <a:cubicBezTo>
                  <a:pt x="10" y="13"/>
                  <a:pt x="10" y="17"/>
                  <a:pt x="11" y="18"/>
                </a:cubicBezTo>
                <a:cubicBezTo>
                  <a:pt x="20" y="27"/>
                  <a:pt x="20" y="27"/>
                  <a:pt x="20" y="27"/>
                </a:cubicBezTo>
                <a:cubicBezTo>
                  <a:pt x="22" y="28"/>
                  <a:pt x="25" y="28"/>
                  <a:pt x="26" y="27"/>
                </a:cubicBezTo>
                <a:cubicBezTo>
                  <a:pt x="28" y="25"/>
                  <a:pt x="28" y="22"/>
                  <a:pt x="26" y="20"/>
                </a:cubicBezTo>
                <a:cubicBezTo>
                  <a:pt x="18" y="12"/>
                  <a:pt x="18" y="12"/>
                  <a:pt x="18" y="12"/>
                </a:cubicBezTo>
                <a:cubicBezTo>
                  <a:pt x="17" y="11"/>
                  <a:pt x="16" y="10"/>
                  <a:pt x="15" y="10"/>
                </a:cubicBezTo>
                <a:cubicBezTo>
                  <a:pt x="14" y="10"/>
                  <a:pt x="12" y="11"/>
                  <a:pt x="11" y="12"/>
                </a:cubicBezTo>
                <a:moveTo>
                  <a:pt x="58" y="12"/>
                </a:moveTo>
                <a:cubicBezTo>
                  <a:pt x="50" y="20"/>
                  <a:pt x="50" y="20"/>
                  <a:pt x="50" y="20"/>
                </a:cubicBezTo>
                <a:cubicBezTo>
                  <a:pt x="48" y="22"/>
                  <a:pt x="48" y="25"/>
                  <a:pt x="50" y="27"/>
                </a:cubicBezTo>
                <a:cubicBezTo>
                  <a:pt x="52" y="28"/>
                  <a:pt x="55" y="28"/>
                  <a:pt x="57" y="27"/>
                </a:cubicBezTo>
                <a:cubicBezTo>
                  <a:pt x="65" y="18"/>
                  <a:pt x="65" y="18"/>
                  <a:pt x="65" y="18"/>
                </a:cubicBezTo>
                <a:cubicBezTo>
                  <a:pt x="67" y="17"/>
                  <a:pt x="67" y="13"/>
                  <a:pt x="65" y="12"/>
                </a:cubicBezTo>
                <a:cubicBezTo>
                  <a:pt x="64" y="11"/>
                  <a:pt x="63" y="10"/>
                  <a:pt x="62" y="10"/>
                </a:cubicBezTo>
                <a:cubicBezTo>
                  <a:pt x="61" y="10"/>
                  <a:pt x="59" y="11"/>
                  <a:pt x="58" y="12"/>
                </a:cubicBezTo>
                <a:moveTo>
                  <a:pt x="38" y="0"/>
                </a:moveTo>
                <a:cubicBezTo>
                  <a:pt x="36" y="0"/>
                  <a:pt x="33" y="3"/>
                  <a:pt x="33" y="5"/>
                </a:cubicBezTo>
                <a:cubicBezTo>
                  <a:pt x="33" y="17"/>
                  <a:pt x="33" y="17"/>
                  <a:pt x="33" y="17"/>
                </a:cubicBezTo>
                <a:cubicBezTo>
                  <a:pt x="33" y="19"/>
                  <a:pt x="36" y="22"/>
                  <a:pt x="38" y="22"/>
                </a:cubicBezTo>
                <a:cubicBezTo>
                  <a:pt x="40" y="22"/>
                  <a:pt x="41" y="21"/>
                  <a:pt x="42" y="20"/>
                </a:cubicBezTo>
                <a:cubicBezTo>
                  <a:pt x="43" y="19"/>
                  <a:pt x="43" y="18"/>
                  <a:pt x="43" y="17"/>
                </a:cubicBezTo>
                <a:cubicBezTo>
                  <a:pt x="43" y="5"/>
                  <a:pt x="43" y="5"/>
                  <a:pt x="43" y="5"/>
                </a:cubicBezTo>
                <a:cubicBezTo>
                  <a:pt x="43" y="3"/>
                  <a:pt x="41" y="0"/>
                  <a:pt x="38" y="0"/>
                </a:cubicBezTo>
                <a:close/>
              </a:path>
            </a:pathLst>
          </a:custGeom>
          <a:solidFill>
            <a:schemeClr val="bg1"/>
          </a:solidFill>
          <a:ln>
            <a:noFill/>
          </a:ln>
        </p:spPr>
        <p:txBody>
          <a:bodyPr/>
          <a:lstStyle/>
          <a:p>
            <a:endParaRPr lang="en-GB"/>
          </a:p>
        </p:txBody>
      </p:sp>
      <p:sp>
        <p:nvSpPr>
          <p:cNvPr id="58" name="Freeform 197">
            <a:extLst>
              <a:ext uri="{FF2B5EF4-FFF2-40B4-BE49-F238E27FC236}">
                <a16:creationId xmlns:a16="http://schemas.microsoft.com/office/drawing/2014/main" id="{79F319EB-9445-4BA5-8E6A-E861AABFCDBA}"/>
              </a:ext>
            </a:extLst>
          </p:cNvPr>
          <p:cNvSpPr>
            <a:spLocks noChangeAspect="1" noEditPoints="1"/>
          </p:cNvSpPr>
          <p:nvPr/>
        </p:nvSpPr>
        <p:spPr bwMode="auto">
          <a:xfrm>
            <a:off x="2442955" y="5304061"/>
            <a:ext cx="350976" cy="355154"/>
          </a:xfrm>
          <a:custGeom>
            <a:avLst/>
            <a:gdLst>
              <a:gd name="T0" fmla="*/ 36 w 84"/>
              <a:gd name="T1" fmla="*/ 68 h 85"/>
              <a:gd name="T2" fmla="*/ 36 w 84"/>
              <a:gd name="T3" fmla="*/ 37 h 85"/>
              <a:gd name="T4" fmla="*/ 38 w 84"/>
              <a:gd name="T5" fmla="*/ 34 h 85"/>
              <a:gd name="T6" fmla="*/ 48 w 84"/>
              <a:gd name="T7" fmla="*/ 34 h 85"/>
              <a:gd name="T8" fmla="*/ 50 w 84"/>
              <a:gd name="T9" fmla="*/ 37 h 85"/>
              <a:gd name="T10" fmla="*/ 50 w 84"/>
              <a:gd name="T11" fmla="*/ 68 h 85"/>
              <a:gd name="T12" fmla="*/ 48 w 84"/>
              <a:gd name="T13" fmla="*/ 71 h 85"/>
              <a:gd name="T14" fmla="*/ 38 w 84"/>
              <a:gd name="T15" fmla="*/ 71 h 85"/>
              <a:gd name="T16" fmla="*/ 36 w 84"/>
              <a:gd name="T17" fmla="*/ 68 h 85"/>
              <a:gd name="T18" fmla="*/ 35 w 84"/>
              <a:gd name="T19" fmla="*/ 21 h 85"/>
              <a:gd name="T20" fmla="*/ 42 w 84"/>
              <a:gd name="T21" fmla="*/ 14 h 85"/>
              <a:gd name="T22" fmla="*/ 49 w 84"/>
              <a:gd name="T23" fmla="*/ 21 h 85"/>
              <a:gd name="T24" fmla="*/ 42 w 84"/>
              <a:gd name="T25" fmla="*/ 28 h 85"/>
              <a:gd name="T26" fmla="*/ 35 w 84"/>
              <a:gd name="T27" fmla="*/ 21 h 85"/>
              <a:gd name="T28" fmla="*/ 0 w 84"/>
              <a:gd name="T29" fmla="*/ 43 h 85"/>
              <a:gd name="T30" fmla="*/ 42 w 84"/>
              <a:gd name="T31" fmla="*/ 85 h 85"/>
              <a:gd name="T32" fmla="*/ 84 w 84"/>
              <a:gd name="T33" fmla="*/ 43 h 85"/>
              <a:gd name="T34" fmla="*/ 42 w 84"/>
              <a:gd name="T35" fmla="*/ 0 h 85"/>
              <a:gd name="T36" fmla="*/ 0 w 84"/>
              <a:gd name="T37" fmla="*/ 43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4" h="85">
                <a:moveTo>
                  <a:pt x="36" y="68"/>
                </a:moveTo>
                <a:cubicBezTo>
                  <a:pt x="36" y="37"/>
                  <a:pt x="36" y="37"/>
                  <a:pt x="36" y="37"/>
                </a:cubicBezTo>
                <a:cubicBezTo>
                  <a:pt x="36" y="35"/>
                  <a:pt x="37" y="34"/>
                  <a:pt x="38" y="34"/>
                </a:cubicBezTo>
                <a:cubicBezTo>
                  <a:pt x="48" y="34"/>
                  <a:pt x="48" y="34"/>
                  <a:pt x="48" y="34"/>
                </a:cubicBezTo>
                <a:cubicBezTo>
                  <a:pt x="49" y="34"/>
                  <a:pt x="50" y="35"/>
                  <a:pt x="50" y="37"/>
                </a:cubicBezTo>
                <a:cubicBezTo>
                  <a:pt x="50" y="68"/>
                  <a:pt x="50" y="68"/>
                  <a:pt x="50" y="68"/>
                </a:cubicBezTo>
                <a:cubicBezTo>
                  <a:pt x="50" y="70"/>
                  <a:pt x="49" y="71"/>
                  <a:pt x="48" y="71"/>
                </a:cubicBezTo>
                <a:cubicBezTo>
                  <a:pt x="38" y="71"/>
                  <a:pt x="38" y="71"/>
                  <a:pt x="38" y="71"/>
                </a:cubicBezTo>
                <a:cubicBezTo>
                  <a:pt x="37" y="71"/>
                  <a:pt x="36" y="70"/>
                  <a:pt x="36" y="68"/>
                </a:cubicBezTo>
                <a:moveTo>
                  <a:pt x="35" y="21"/>
                </a:moveTo>
                <a:cubicBezTo>
                  <a:pt x="35" y="17"/>
                  <a:pt x="38" y="14"/>
                  <a:pt x="42" y="14"/>
                </a:cubicBezTo>
                <a:cubicBezTo>
                  <a:pt x="46" y="14"/>
                  <a:pt x="49" y="17"/>
                  <a:pt x="49" y="21"/>
                </a:cubicBezTo>
                <a:cubicBezTo>
                  <a:pt x="49" y="25"/>
                  <a:pt x="46" y="28"/>
                  <a:pt x="42" y="28"/>
                </a:cubicBezTo>
                <a:cubicBezTo>
                  <a:pt x="38" y="28"/>
                  <a:pt x="35" y="25"/>
                  <a:pt x="35" y="21"/>
                </a:cubicBezTo>
                <a:moveTo>
                  <a:pt x="0" y="43"/>
                </a:moveTo>
                <a:cubicBezTo>
                  <a:pt x="0" y="66"/>
                  <a:pt x="19" y="85"/>
                  <a:pt x="42" y="85"/>
                </a:cubicBezTo>
                <a:cubicBezTo>
                  <a:pt x="65" y="85"/>
                  <a:pt x="84" y="66"/>
                  <a:pt x="84" y="43"/>
                </a:cubicBezTo>
                <a:cubicBezTo>
                  <a:pt x="84" y="19"/>
                  <a:pt x="65" y="0"/>
                  <a:pt x="42" y="0"/>
                </a:cubicBezTo>
                <a:cubicBezTo>
                  <a:pt x="19" y="0"/>
                  <a:pt x="0" y="19"/>
                  <a:pt x="0" y="43"/>
                </a:cubicBezTo>
              </a:path>
            </a:pathLst>
          </a:custGeom>
          <a:solidFill>
            <a:schemeClr val="bg1"/>
          </a:solidFill>
          <a:ln>
            <a:noFill/>
          </a:ln>
        </p:spPr>
        <p:txBody>
          <a:bodyPr/>
          <a:lstStyle/>
          <a:p>
            <a:endParaRPr lang="en-GB"/>
          </a:p>
        </p:txBody>
      </p:sp>
      <p:sp>
        <p:nvSpPr>
          <p:cNvPr id="31" name="Rectangle 8">
            <a:extLst>
              <a:ext uri="{FF2B5EF4-FFF2-40B4-BE49-F238E27FC236}">
                <a16:creationId xmlns:a16="http://schemas.microsoft.com/office/drawing/2014/main" id="{873007CD-2BB6-45E8-A022-F43447162D7D}"/>
              </a:ext>
            </a:extLst>
          </p:cNvPr>
          <p:cNvSpPr txBox="1">
            <a:spLocks/>
          </p:cNvSpPr>
          <p:nvPr/>
        </p:nvSpPr>
        <p:spPr bwMode="auto">
          <a:xfrm>
            <a:off x="2395538" y="984250"/>
            <a:ext cx="7740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lgn="l" defTabSz="685800" rtl="0" eaLnBrk="0" fontAlgn="base" hangingPunct="0">
              <a:lnSpc>
                <a:spcPct val="90000"/>
              </a:lnSpc>
              <a:spcBef>
                <a:spcPct val="0"/>
              </a:spcBef>
              <a:spcAft>
                <a:spcPct val="0"/>
              </a:spcAft>
              <a:defRPr sz="3200" b="1" kern="1200">
                <a:solidFill>
                  <a:srgbClr val="2D509C"/>
                </a:solidFill>
                <a:latin typeface="RN House Sans" charset="0"/>
                <a:ea typeface="RN House Sans" charset="0"/>
                <a:cs typeface="RN House Sans" charset="0"/>
              </a:defRPr>
            </a:lvl1pPr>
            <a:lvl2pPr algn="l" defTabSz="685800" rtl="0" eaLnBrk="0" fontAlgn="base" hangingPunct="0">
              <a:lnSpc>
                <a:spcPct val="90000"/>
              </a:lnSpc>
              <a:spcBef>
                <a:spcPct val="0"/>
              </a:spcBef>
              <a:spcAft>
                <a:spcPct val="0"/>
              </a:spcAft>
              <a:defRPr sz="3200" b="1">
                <a:solidFill>
                  <a:srgbClr val="2D509C"/>
                </a:solidFill>
                <a:latin typeface="RN House Sans"/>
                <a:ea typeface="RN House Sans"/>
                <a:cs typeface="RN House Sans"/>
              </a:defRPr>
            </a:lvl2pPr>
            <a:lvl3pPr algn="l" defTabSz="685800" rtl="0" eaLnBrk="0" fontAlgn="base" hangingPunct="0">
              <a:lnSpc>
                <a:spcPct val="90000"/>
              </a:lnSpc>
              <a:spcBef>
                <a:spcPct val="0"/>
              </a:spcBef>
              <a:spcAft>
                <a:spcPct val="0"/>
              </a:spcAft>
              <a:defRPr sz="3200" b="1">
                <a:solidFill>
                  <a:srgbClr val="2D509C"/>
                </a:solidFill>
                <a:latin typeface="RN House Sans"/>
                <a:ea typeface="RN House Sans"/>
                <a:cs typeface="RN House Sans"/>
              </a:defRPr>
            </a:lvl3pPr>
            <a:lvl4pPr algn="l" defTabSz="685800" rtl="0" eaLnBrk="0" fontAlgn="base" hangingPunct="0">
              <a:lnSpc>
                <a:spcPct val="90000"/>
              </a:lnSpc>
              <a:spcBef>
                <a:spcPct val="0"/>
              </a:spcBef>
              <a:spcAft>
                <a:spcPct val="0"/>
              </a:spcAft>
              <a:defRPr sz="3200" b="1">
                <a:solidFill>
                  <a:srgbClr val="2D509C"/>
                </a:solidFill>
                <a:latin typeface="RN House Sans"/>
                <a:ea typeface="RN House Sans"/>
                <a:cs typeface="RN House Sans"/>
              </a:defRPr>
            </a:lvl4pPr>
            <a:lvl5pPr algn="l" defTabSz="685800" rtl="0" eaLnBrk="0" fontAlgn="base" hangingPunct="0">
              <a:lnSpc>
                <a:spcPct val="90000"/>
              </a:lnSpc>
              <a:spcBef>
                <a:spcPct val="0"/>
              </a:spcBef>
              <a:spcAft>
                <a:spcPct val="0"/>
              </a:spcAft>
              <a:defRPr sz="3200" b="1">
                <a:solidFill>
                  <a:srgbClr val="2D509C"/>
                </a:solidFill>
                <a:latin typeface="RN House Sans"/>
                <a:ea typeface="RN House Sans"/>
                <a:cs typeface="RN House Sans"/>
              </a:defRPr>
            </a:lvl5pPr>
            <a:lvl6pPr marL="457200" algn="l" defTabSz="685800" rtl="0" fontAlgn="base">
              <a:lnSpc>
                <a:spcPct val="90000"/>
              </a:lnSpc>
              <a:spcBef>
                <a:spcPct val="0"/>
              </a:spcBef>
              <a:spcAft>
                <a:spcPct val="0"/>
              </a:spcAft>
              <a:defRPr sz="2600" b="1">
                <a:solidFill>
                  <a:schemeClr val="accent1"/>
                </a:solidFill>
                <a:latin typeface="Arial" panose="020B0604020202020204" pitchFamily="34" charset="0"/>
              </a:defRPr>
            </a:lvl6pPr>
            <a:lvl7pPr marL="914400" algn="l" defTabSz="685800" rtl="0" fontAlgn="base">
              <a:lnSpc>
                <a:spcPct val="90000"/>
              </a:lnSpc>
              <a:spcBef>
                <a:spcPct val="0"/>
              </a:spcBef>
              <a:spcAft>
                <a:spcPct val="0"/>
              </a:spcAft>
              <a:defRPr sz="2600" b="1">
                <a:solidFill>
                  <a:schemeClr val="accent1"/>
                </a:solidFill>
                <a:latin typeface="Arial" panose="020B0604020202020204" pitchFamily="34" charset="0"/>
              </a:defRPr>
            </a:lvl7pPr>
            <a:lvl8pPr marL="1371600" algn="l" defTabSz="685800" rtl="0" fontAlgn="base">
              <a:lnSpc>
                <a:spcPct val="90000"/>
              </a:lnSpc>
              <a:spcBef>
                <a:spcPct val="0"/>
              </a:spcBef>
              <a:spcAft>
                <a:spcPct val="0"/>
              </a:spcAft>
              <a:defRPr sz="2600" b="1">
                <a:solidFill>
                  <a:schemeClr val="accent1"/>
                </a:solidFill>
                <a:latin typeface="Arial" panose="020B0604020202020204" pitchFamily="34" charset="0"/>
              </a:defRPr>
            </a:lvl8pPr>
            <a:lvl9pPr marL="1828800" algn="l" defTabSz="685800" rtl="0" fontAlgn="base">
              <a:lnSpc>
                <a:spcPct val="90000"/>
              </a:lnSpc>
              <a:spcBef>
                <a:spcPct val="0"/>
              </a:spcBef>
              <a:spcAft>
                <a:spcPct val="0"/>
              </a:spcAft>
              <a:defRPr sz="2600" b="1">
                <a:solidFill>
                  <a:schemeClr val="accent1"/>
                </a:solidFill>
                <a:latin typeface="Arial" panose="020B0604020202020204" pitchFamily="34" charset="0"/>
              </a:defRPr>
            </a:lvl9pPr>
          </a:lstStyle>
          <a:p>
            <a:r>
              <a:rPr lang="en-GB" altLang="en-US" dirty="0">
                <a:latin typeface="RN House Sans"/>
                <a:ea typeface="RN House Sans"/>
                <a:cs typeface="RN House Sans"/>
              </a:rPr>
              <a:t>Top Tips </a:t>
            </a:r>
          </a:p>
        </p:txBody>
      </p:sp>
      <p:sp>
        <p:nvSpPr>
          <p:cNvPr id="36" name="Rectangle 35">
            <a:extLst>
              <a:ext uri="{FF2B5EF4-FFF2-40B4-BE49-F238E27FC236}">
                <a16:creationId xmlns:a16="http://schemas.microsoft.com/office/drawing/2014/main" id="{4CB2795A-2BA2-4BB0-A9BD-11BF13E3E180}"/>
              </a:ext>
            </a:extLst>
          </p:cNvPr>
          <p:cNvSpPr/>
          <p:nvPr/>
        </p:nvSpPr>
        <p:spPr>
          <a:xfrm>
            <a:off x="0" y="6672649"/>
            <a:ext cx="12192000" cy="185351"/>
          </a:xfrm>
          <a:prstGeom prst="rect">
            <a:avLst/>
          </a:prstGeom>
          <a:solidFill>
            <a:srgbClr val="20A2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81579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TotalTime>
  <Words>874</Words>
  <Application>Microsoft Office PowerPoint</Application>
  <PresentationFormat>Widescreen</PresentationFormat>
  <Paragraphs>118</Paragraphs>
  <Slides>11</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MT</vt:lpstr>
      <vt:lpstr>Calibri</vt:lpstr>
      <vt:lpstr>Calibri Light</vt:lpstr>
      <vt:lpstr>RN House Sans</vt:lpstr>
      <vt:lpstr>RN House Sans Light</vt:lpstr>
      <vt:lpstr>Office Theme</vt:lpstr>
      <vt:lpstr>PowerPoint Presentation</vt:lpstr>
      <vt:lpstr> </vt:lpstr>
      <vt:lpstr>Types of scams</vt:lpstr>
      <vt:lpstr>How the cycle works</vt:lpstr>
      <vt:lpstr>Scams are the product of organised, predatory criminals…  …who gain trust to exploit and steal money</vt:lpstr>
      <vt:lpstr>Common scams impacting younger generation</vt:lpstr>
      <vt:lpstr>Text/Email Scams</vt:lpstr>
      <vt:lpstr> </vt:lpstr>
      <vt:lpstr> </vt:lpstr>
      <vt:lpstr> </vt:lpstr>
      <vt:lpstr>Questions &amp;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Ross</dc:creator>
  <cp:lastModifiedBy>Eve Curran</cp:lastModifiedBy>
  <cp:revision>19</cp:revision>
  <dcterms:created xsi:type="dcterms:W3CDTF">2021-04-20T11:36:39Z</dcterms:created>
  <dcterms:modified xsi:type="dcterms:W3CDTF">2021-09-16T08:45:41Z</dcterms:modified>
</cp:coreProperties>
</file>